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92" r:id="rId2"/>
    <p:sldId id="490" r:id="rId3"/>
    <p:sldId id="472" r:id="rId4"/>
    <p:sldId id="281" r:id="rId5"/>
    <p:sldId id="474" r:id="rId6"/>
    <p:sldId id="413" r:id="rId7"/>
    <p:sldId id="476" r:id="rId8"/>
    <p:sldId id="291" r:id="rId9"/>
    <p:sldId id="427" r:id="rId10"/>
    <p:sldId id="483" r:id="rId11"/>
    <p:sldId id="486" r:id="rId12"/>
    <p:sldId id="488" r:id="rId13"/>
    <p:sldId id="475" r:id="rId14"/>
    <p:sldId id="428" r:id="rId15"/>
    <p:sldId id="470" r:id="rId16"/>
    <p:sldId id="464" r:id="rId17"/>
    <p:sldId id="465" r:id="rId18"/>
    <p:sldId id="466" r:id="rId19"/>
    <p:sldId id="467" r:id="rId20"/>
    <p:sldId id="453" r:id="rId21"/>
    <p:sldId id="477" r:id="rId22"/>
    <p:sldId id="480" r:id="rId23"/>
    <p:sldId id="481" r:id="rId24"/>
    <p:sldId id="478" r:id="rId25"/>
    <p:sldId id="482" r:id="rId26"/>
    <p:sldId id="489" r:id="rId27"/>
    <p:sldId id="484" r:id="rId28"/>
    <p:sldId id="485" r:id="rId29"/>
    <p:sldId id="491" r:id="rId30"/>
  </p:sldIdLst>
  <p:sldSz cx="9144000" cy="6858000" type="screen4x3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C00000"/>
    <a:srgbClr val="C20027"/>
    <a:srgbClr val="9900FF"/>
    <a:srgbClr val="CC0099"/>
    <a:srgbClr val="FF7C80"/>
    <a:srgbClr val="FF0066"/>
    <a:srgbClr val="7F7F7F"/>
    <a:srgbClr val="F0EDC1"/>
    <a:srgbClr val="CC66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7" autoAdjust="0"/>
    <p:restoredTop sz="84346" autoAdjust="0"/>
  </p:normalViewPr>
  <p:slideViewPr>
    <p:cSldViewPr snapToGrid="0">
      <p:cViewPr>
        <p:scale>
          <a:sx n="53" d="100"/>
          <a:sy n="53" d="100"/>
        </p:scale>
        <p:origin x="-894" y="-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5E0BD-6B4D-46F3-85EB-F05F8BD3C4C4}" type="datetime1">
              <a:rPr lang="en-US"/>
              <a:pPr>
                <a:defRPr/>
              </a:pPr>
              <a:t>8/12/2016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80" charset="0"/>
                <a:ea typeface="ＭＳ Ｐゴシック" pitchFamily="-80" charset="-128"/>
                <a:cs typeface="ＭＳ Ｐゴシック" pitchFamily="-8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A0FD32-2863-4B07-ABB9-DF38320250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8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3944F-1DAC-47DF-8E5C-283BB15EBEF4}" type="datetimeFigureOut">
              <a:rPr lang="en-US" smtClean="0"/>
              <a:pPr/>
              <a:t>8/12/2016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191C9-BE1A-4321-AEAC-01951F16B8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5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PREPARATIONS</a:t>
            </a:r>
          </a:p>
          <a:p>
            <a:r>
              <a:rPr lang="en-US" dirty="0" smtClean="0"/>
              <a:t>*Neotoma Explorer webpage</a:t>
            </a:r>
          </a:p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4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351AFB-6C4C-4AB2-B52F-079638D713D0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43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right now, most of us could meet NSF Data Management Plans by submitting our data to Data Dryad.  They’ll archive it and give it a DOI.  But is this actually useful?  I’d argue that this is meeting the letter of the law but not the spirit.  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We need CCDRs to enforce metadata standards.  WE should think of them like journals.  Just like we only use peer-reviewed papers, we should only use community-curated data.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Could say a few words about NOAA-Paleo.  They</a:t>
            </a:r>
            <a:r>
              <a:rPr lang="en-US" baseline="0" dirty="0" smtClean="0"/>
              <a:t> made a good decision 20 years ago to set a very low bar to metadata standards and needs.  Key challenge then was to encourage people to submit data.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now times have changed and now we need higher bars.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191C9-BE1A-4321-AEAC-01951F16B8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5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351AFB-6C4C-4AB2-B52F-079638D713D0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14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16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17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18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F011F-E51B-46BA-9C73-75AE55CBA968}" type="slidenum">
              <a:rPr lang="en-US"/>
              <a:pPr/>
              <a:t>19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608806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610392"/>
          </a:xfrm>
          <a:prstGeom prst="rect">
            <a:avLst/>
          </a:prstGeom>
        </p:spPr>
        <p:txBody>
          <a:bodyPr anchor="t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10394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68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688" y="499983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rgbClr val="C2002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17688" y="1358900"/>
            <a:ext cx="5486400" cy="351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0388" y="5566569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865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9800" y="1143000"/>
            <a:ext cx="7620000" cy="4800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95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D5F52-2A75-4E06-868A-2633EE933536}" type="datetimeFigureOut">
              <a:rPr lang="en-US"/>
              <a:pPr>
                <a:defRPr/>
              </a:pPr>
              <a:t>8/12/2016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2578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5EA9C-6EBD-41EB-B224-99D5076C97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5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A5E798-A24C-461B-A12E-4C710EBABB29}" type="datetimeFigureOut">
              <a:rPr lang="en-US" smtClean="0"/>
              <a:pPr/>
              <a:t>8/12/2016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00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00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589"/>
            <a:ext cx="9144000" cy="1217612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194641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018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588"/>
            <a:ext cx="9144000" cy="1906040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13" y="-14176"/>
            <a:ext cx="9144000" cy="1921804"/>
          </a:xfrm>
          <a:prstGeom prst="rect">
            <a:avLst/>
          </a:prstGeom>
        </p:spPr>
        <p:txBody>
          <a:bodyPr anchor="ctr"/>
          <a:lstStyle>
            <a:lvl1pPr algn="l">
              <a:defRPr sz="3600" b="0" i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919856"/>
            <a:ext cx="9155113" cy="1587"/>
          </a:xfrm>
          <a:prstGeom prst="line">
            <a:avLst/>
          </a:prstGeom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76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0">
              <a:schemeClr val="bg1"/>
            </a:gs>
            <a:gs pos="100000">
              <a:schemeClr val="bg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286500"/>
            <a:ext cx="9144000" cy="5969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3" name="Picture 9" descr="uwlogo_web_lrg_ct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1501775"/>
            <a:ext cx="5629275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70682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8356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00100" y="2006600"/>
            <a:ext cx="7607300" cy="41148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" y="1588"/>
            <a:ext cx="9144000" cy="1217612"/>
          </a:xfrm>
          <a:prstGeom prst="rect">
            <a:avLst/>
          </a:prstGeom>
          <a:gradFill>
            <a:gsLst>
              <a:gs pos="0">
                <a:srgbClr val="800000"/>
              </a:gs>
              <a:gs pos="87000">
                <a:srgbClr val="D8002E"/>
              </a:gs>
            </a:gsLst>
            <a:lin ang="3960000" scaled="0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48387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2149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 anchor="t"/>
          <a:lstStyle>
            <a:lvl1pPr>
              <a:defRPr sz="3800" b="0" i="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007157"/>
            <a:ext cx="76454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3444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67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480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600" b="0" i="0" cap="none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47900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 cap="all" spc="250">
                <a:solidFill>
                  <a:srgbClr val="800000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55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283"/>
            <a:ext cx="9144000" cy="66654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20027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2039937"/>
            <a:ext cx="36703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2039937"/>
            <a:ext cx="3822700" cy="4525963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rgbClr val="800000"/>
              </a:buClr>
              <a:buFont typeface="Wingdings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-274320">
              <a:buClr>
                <a:srgbClr val="800000"/>
              </a:buClr>
              <a:buFont typeface="Wingdings" charset="2"/>
              <a:buChar char="§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31520">
              <a:buClr>
                <a:srgbClr val="800000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9144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7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51560" indent="-182880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6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16200000" flipH="1">
            <a:off x="1271588" y="3906837"/>
            <a:ext cx="5041900" cy="22225"/>
          </a:xfrm>
          <a:prstGeom prst="line">
            <a:avLst/>
          </a:prstGeom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00"/>
            <a:ext cx="3008313" cy="635000"/>
          </a:xfrm>
          <a:prstGeom prst="rect">
            <a:avLst/>
          </a:prstGeom>
        </p:spPr>
        <p:txBody>
          <a:bodyPr anchor="t"/>
          <a:lstStyle>
            <a:lvl1pPr algn="l">
              <a:defRPr sz="1600" b="1" i="0" u="none" baseline="0">
                <a:solidFill>
                  <a:srgbClr val="C20027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1219200"/>
            <a:ext cx="5111750" cy="5853113"/>
          </a:xfrm>
          <a:prstGeom prst="rect">
            <a:avLst/>
          </a:prstGeom>
        </p:spPr>
        <p:txBody>
          <a:bodyPr/>
          <a:lstStyle>
            <a:lvl1pPr>
              <a:buClr>
                <a:srgbClr val="800000"/>
              </a:buClr>
              <a:buFont typeface="Wingdings" charset="2"/>
              <a:buChar char="§"/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>
              <a:buClr>
                <a:srgbClr val="800000"/>
              </a:buClr>
              <a:buFont typeface="Wingdings" charset="2"/>
              <a:buChar char="§"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8680">
              <a:buClr>
                <a:srgbClr val="800000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9728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280160" indent="-201168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905000"/>
            <a:ext cx="3008313" cy="4559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18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92850"/>
            <a:ext cx="9144000" cy="565150"/>
          </a:xfrm>
          <a:prstGeom prst="rect">
            <a:avLst/>
          </a:prstGeom>
          <a:gradFill flip="none" rotWithShape="1">
            <a:gsLst>
              <a:gs pos="43000">
                <a:schemeClr val="bg1"/>
              </a:gs>
              <a:gs pos="100000">
                <a:schemeClr val="bg2"/>
              </a:gs>
            </a:gsLst>
            <a:lin ang="33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029" name="Picture 5" descr="uwlogo_web_sm_fl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6300788"/>
            <a:ext cx="1371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04" r:id="rId2"/>
    <p:sldLayoutId id="2147483819" r:id="rId3"/>
    <p:sldLayoutId id="2147483811" r:id="rId4"/>
    <p:sldLayoutId id="2147483805" r:id="rId5"/>
    <p:sldLayoutId id="2147483806" r:id="rId6"/>
    <p:sldLayoutId id="2147483807" r:id="rId7"/>
    <p:sldLayoutId id="2147483808" r:id="rId8"/>
    <p:sldLayoutId id="2147483812" r:id="rId9"/>
    <p:sldLayoutId id="2147483809" r:id="rId10"/>
    <p:sldLayoutId id="2147483810" r:id="rId11"/>
    <p:sldLayoutId id="2147483816" r:id="rId12"/>
    <p:sldLayoutId id="2147483821" r:id="rId13"/>
    <p:sldLayoutId id="2147483822" r:id="rId14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80" charset="-128"/>
          <a:cs typeface="ＭＳ Ｐゴシック" pitchFamily="-80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-80" charset="-128"/>
          <a:cs typeface="ＭＳ Ｐゴシック" pitchFamily="-80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0" charset="0"/>
          <a:ea typeface="ＭＳ Ｐゴシック" pitchFamily="-80" charset="-128"/>
          <a:cs typeface="ＭＳ Ｐゴシック" pitchFamily="-80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80" charset="-128"/>
          <a:cs typeface="ＭＳ Ｐゴシック" pitchFamily="-80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8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serc.carleton.edu/neotoma/activities.html" TargetMode="External"/><Relationship Id="rId4" Type="http://schemas.openxmlformats.org/officeDocument/2006/relationships/hyperlink" Target="http://www.neotomadb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otomadb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hyperlink" Target="http://api.neotomadb.org/doc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otomadb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hyperlink" Target="http://www.tiliait.com/download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pi.neotomadb.org/doc/" TargetMode="External"/><Relationship Id="rId2" Type="http://schemas.openxmlformats.org/officeDocument/2006/relationships/hyperlink" Target="http://neotoma-manual.readthedocs.io/en/latest/index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tiliait.com/download/" TargetMode="External"/><Relationship Id="rId5" Type="http://schemas.openxmlformats.org/officeDocument/2006/relationships/hyperlink" Target="http://serc.carleton.edu/neotoma/activities.html" TargetMode="External"/><Relationship Id="rId4" Type="http://schemas.openxmlformats.org/officeDocument/2006/relationships/hyperlink" Target="http://apps.neotomadb.org/explore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otomadb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otomadb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tomaDB/neotoma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otomadb.org/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hyperlink" Target="paleobiodb.or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hyperlink" Target="http://www.neotomadb.or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"/>
            <a:ext cx="7427756" cy="1299410"/>
          </a:xfrm>
        </p:spPr>
        <p:txBody>
          <a:bodyPr/>
          <a:lstStyle/>
          <a:p>
            <a:pPr algn="l"/>
            <a:r>
              <a:rPr lang="en-US" sz="3400" dirty="0" smtClean="0"/>
              <a:t>Paleoecoinformatics, Neotoma DB, </a:t>
            </a:r>
            <a:r>
              <a:rPr lang="en-US" sz="3400" dirty="0" smtClean="0"/>
              <a:t>and Scientific Workflows</a:t>
            </a:r>
            <a:br>
              <a:rPr lang="en-US" sz="3400" dirty="0" smtClean="0"/>
            </a:br>
            <a:r>
              <a:rPr lang="en-US" sz="3400" dirty="0"/>
              <a:t/>
            </a:r>
            <a:br>
              <a:rPr lang="en-US" sz="3400" dirty="0"/>
            </a:br>
            <a:r>
              <a:rPr lang="en-US" sz="3400" dirty="0" smtClean="0"/>
              <a:t>Jack Williams &amp; Simon Goring</a:t>
            </a:r>
            <a:endParaRPr lang="en-US" sz="3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882100"/>
            <a:ext cx="914399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6725" indent="-466725"/>
            <a:r>
              <a:rPr lang="en-US" sz="2800" b="1" dirty="0" smtClean="0">
                <a:solidFill>
                  <a:srgbClr val="C00000"/>
                </a:solidFill>
              </a:rPr>
              <a:t>Part 1: </a:t>
            </a:r>
            <a:r>
              <a:rPr lang="en-US" sz="2800" dirty="0" smtClean="0"/>
              <a:t>Paleoecoinformatics &amp; Community Curated Data </a:t>
            </a:r>
            <a:r>
              <a:rPr lang="en-US" sz="2800" dirty="0" smtClean="0"/>
              <a:t>Repositories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(10 min)</a:t>
            </a: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66725" indent="-466725"/>
            <a:r>
              <a:rPr lang="en-US" sz="2800" b="1" dirty="0" smtClean="0">
                <a:solidFill>
                  <a:srgbClr val="C00000"/>
                </a:solidFill>
              </a:rPr>
              <a:t>Part 2: </a:t>
            </a:r>
            <a:r>
              <a:rPr lang="en-US" sz="2800" dirty="0" smtClean="0"/>
              <a:t>Neotoma Paleoecology Database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(30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800" dirty="0" smtClean="0"/>
          </a:p>
          <a:p>
            <a:pPr marL="466725" indent="-466725"/>
            <a:r>
              <a:rPr lang="en-US" sz="2800" b="1" dirty="0" smtClean="0">
                <a:solidFill>
                  <a:srgbClr val="C00000"/>
                </a:solidFill>
              </a:rPr>
              <a:t>Part 3: </a:t>
            </a:r>
            <a:r>
              <a:rPr lang="en-US" sz="2800" dirty="0" smtClean="0"/>
              <a:t>Scientific</a:t>
            </a:r>
            <a:r>
              <a:rPr lang="en-US" sz="2800" i="1" dirty="0" smtClean="0"/>
              <a:t> </a:t>
            </a:r>
            <a:r>
              <a:rPr lang="en-US" sz="2800" dirty="0" smtClean="0"/>
              <a:t>workflows and </a:t>
            </a:r>
            <a:r>
              <a:rPr lang="en-US" sz="2800" i="1" dirty="0" err="1" smtClean="0"/>
              <a:t>neotoma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(20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min)</a:t>
            </a:r>
          </a:p>
          <a:p>
            <a:pPr marL="466725" indent="-466725"/>
            <a:endParaRPr lang="en-US" sz="2800" dirty="0" smtClean="0"/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71" y="0"/>
            <a:ext cx="1257704" cy="1498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7756" y="1500673"/>
            <a:ext cx="1861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@IceAgeEcologist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7866086" y="3288014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@</a:t>
            </a:r>
            <a:r>
              <a:rPr lang="en-US" sz="1800" dirty="0" err="1" smtClean="0"/>
              <a:t>sjGoring</a:t>
            </a:r>
            <a:endParaRPr lang="en-US" sz="1800" dirty="0"/>
          </a:p>
        </p:txBody>
      </p:sp>
      <p:pic>
        <p:nvPicPr>
          <p:cNvPr id="10" name="Picture 9" descr="DSCN5778_Simon_Cropp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871" y="1839228"/>
            <a:ext cx="1313338" cy="148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2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Explorer    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(Finding/Exploring/Getting Data)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15086" r="37639" b="15023"/>
          <a:stretch/>
        </p:blipFill>
        <p:spPr bwMode="auto">
          <a:xfrm>
            <a:off x="990838" y="1247939"/>
            <a:ext cx="6969821" cy="447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4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See also: Walk-Through </a:t>
            </a:r>
            <a:r>
              <a:rPr lang="en-US" dirty="0"/>
              <a:t>Teaching Exercise, Neotoma Explorer</a:t>
            </a:r>
          </a:p>
          <a:p>
            <a:r>
              <a:rPr lang="en-US" dirty="0">
                <a:hlinkClick r:id="rId5"/>
              </a:rPr>
              <a:t>http://serc.carleton.edu/neotoma/activities.html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73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APIs           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(Finding/Exploring/Getting Data)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3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APIs &amp; Documentation available at:</a:t>
            </a:r>
          </a:p>
          <a:p>
            <a:r>
              <a:rPr lang="en-US" dirty="0">
                <a:hlinkClick r:id="rId4"/>
              </a:rPr>
              <a:t>http://api.neotomadb.org/doc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" b="11415"/>
          <a:stretch/>
        </p:blipFill>
        <p:spPr bwMode="auto">
          <a:xfrm>
            <a:off x="0" y="1398497"/>
            <a:ext cx="9144000" cy="4197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867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Tilia </a:t>
            </a:r>
            <a:br>
              <a:rPr lang="en-US" dirty="0" smtClean="0"/>
            </a:b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(Putting Data into Neotoma)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54" y="2516715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838" y="4594182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38" y="4891600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3"/>
              </a:rPr>
              <a:t>www.neotomadb.org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46257" y="5721538"/>
            <a:ext cx="8654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Free Download: </a:t>
            </a:r>
            <a:r>
              <a:rPr lang="en-US" dirty="0">
                <a:hlinkClick r:id="rId4"/>
              </a:rPr>
              <a:t>http://www.tiliait.com/download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Manual: 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7" b="11415"/>
          <a:stretch/>
        </p:blipFill>
        <p:spPr bwMode="auto">
          <a:xfrm>
            <a:off x="0" y="1398497"/>
            <a:ext cx="9144000" cy="4197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099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Resources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8235" y="699247"/>
            <a:ext cx="677621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Neotoma Manual, Design Concepts, etc.</a:t>
            </a:r>
          </a:p>
          <a:p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neotoma-manual.readthedocs.io/en/latest/index.html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/>
              <a:t>Neotoma APIs</a:t>
            </a:r>
          </a:p>
          <a:p>
            <a:r>
              <a:rPr lang="en-US" sz="2000" dirty="0">
                <a:hlinkClick r:id="rId3"/>
              </a:rPr>
              <a:t>http://api.neotomadb.org/doc/</a:t>
            </a:r>
            <a:endParaRPr lang="en-US" sz="2000" dirty="0"/>
          </a:p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2000" b="1" dirty="0" smtClean="0"/>
              <a:t>Neotoma </a:t>
            </a:r>
            <a:r>
              <a:rPr lang="en-US" sz="2000" b="1" dirty="0" smtClean="0"/>
              <a:t>Explorer</a:t>
            </a:r>
          </a:p>
          <a:p>
            <a:r>
              <a:rPr lang="en-US" sz="2000" dirty="0">
                <a:hlinkClick r:id="rId4"/>
              </a:rPr>
              <a:t>http://apps.neotomadb.org/explorer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Walk-Through </a:t>
            </a:r>
            <a:r>
              <a:rPr lang="en-US" sz="2000" b="1" dirty="0" smtClean="0"/>
              <a:t>Teaching Exercise, Neotoma Explorer</a:t>
            </a:r>
          </a:p>
          <a:p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serc.carleton.edu/neotoma/activities.html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Tilia </a:t>
            </a:r>
          </a:p>
          <a:p>
            <a:r>
              <a:rPr lang="en-US" sz="2000" dirty="0" smtClean="0"/>
              <a:t>Download</a:t>
            </a:r>
            <a:r>
              <a:rPr lang="en-US" sz="2000" dirty="0"/>
              <a:t>:  </a:t>
            </a:r>
            <a:r>
              <a:rPr lang="en-US" sz="2000" dirty="0">
                <a:hlinkClick r:id="rId6"/>
              </a:rPr>
              <a:t>http://www.tiliait.com/download</a:t>
            </a:r>
            <a:r>
              <a:rPr lang="en-US" sz="2000" dirty="0" smtClean="0">
                <a:hlinkClick r:id="rId6"/>
              </a:rPr>
              <a:t>/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Neotoma </a:t>
            </a:r>
            <a:r>
              <a:rPr lang="en-US" sz="2000" b="1" dirty="0" smtClean="0"/>
              <a:t>R</a:t>
            </a:r>
          </a:p>
          <a:p>
            <a:r>
              <a:rPr lang="en-US" sz="2000" dirty="0" smtClean="0"/>
              <a:t>Available at CRAN</a:t>
            </a:r>
            <a:endParaRPr lang="en-US" sz="2000" dirty="0"/>
          </a:p>
          <a:p>
            <a:r>
              <a:rPr lang="en-US" sz="2000" dirty="0" smtClean="0"/>
              <a:t>Goring et al. 2015 </a:t>
            </a:r>
            <a:r>
              <a:rPr lang="en-US" sz="2000" i="1" dirty="0" smtClean="0"/>
              <a:t>Open Quaternary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635489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750044" y="199497"/>
            <a:ext cx="6164829" cy="11387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sz="3600" b="1" dirty="0">
                <a:ln w="50800"/>
                <a:latin typeface="Calibri" pitchFamily="34" charset="0"/>
              </a:rPr>
              <a:t>Neotoma </a:t>
            </a:r>
            <a:r>
              <a:rPr lang="en-US" sz="3600" b="1" dirty="0" smtClean="0">
                <a:ln w="50800"/>
                <a:latin typeface="Calibri" pitchFamily="34" charset="0"/>
              </a:rPr>
              <a:t>Concepts &amp; Database</a:t>
            </a:r>
          </a:p>
          <a:p>
            <a:pPr algn="ctr"/>
            <a:r>
              <a:rPr lang="en-US" sz="3200" b="1" dirty="0" smtClean="0">
                <a:ln w="50800"/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Database Structure</a:t>
            </a:r>
            <a:endParaRPr lang="en-US" sz="3200" b="1" dirty="0">
              <a:ln w="50800"/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</a:endParaRPr>
          </a:p>
        </p:txBody>
      </p:sp>
      <p:pic>
        <p:nvPicPr>
          <p:cNvPr id="19" name="Picture 18" descr="NeotomaERD.gif"/>
          <p:cNvPicPr>
            <a:picLocks noChangeAspect="1"/>
          </p:cNvPicPr>
          <p:nvPr/>
        </p:nvPicPr>
        <p:blipFill>
          <a:blip r:embed="rId3" cstate="screen"/>
          <a:srcRect t="3928"/>
          <a:stretch>
            <a:fillRect/>
          </a:stretch>
        </p:blipFill>
        <p:spPr>
          <a:xfrm>
            <a:off x="0" y="1278462"/>
            <a:ext cx="9144000" cy="5349571"/>
          </a:xfrm>
          <a:prstGeom prst="rect">
            <a:avLst/>
          </a:prstGeom>
        </p:spPr>
      </p:pic>
      <p:pic>
        <p:nvPicPr>
          <p:cNvPr id="4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942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Key Concepts:</a:t>
            </a:r>
            <a:br>
              <a:rPr lang="en-US" dirty="0" smtClean="0"/>
            </a:br>
            <a:r>
              <a:rPr lang="en-US" sz="2800" dirty="0" smtClean="0"/>
              <a:t>Sites, Collection Units, Analysis Units, Samples, Datasets  </a:t>
            </a:r>
            <a:endParaRPr lang="en-US" sz="2800" dirty="0"/>
          </a:p>
        </p:txBody>
      </p:sp>
      <p:cxnSp>
        <p:nvCxnSpPr>
          <p:cNvPr id="5" name="Elbow Connector 4"/>
          <p:cNvCxnSpPr/>
          <p:nvPr/>
        </p:nvCxnSpPr>
        <p:spPr bwMode="auto">
          <a:xfrm>
            <a:off x="3524251" y="1863209"/>
            <a:ext cx="357206" cy="18231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Group 5"/>
          <p:cNvGrpSpPr/>
          <p:nvPr/>
        </p:nvGrpSpPr>
        <p:grpSpPr>
          <a:xfrm>
            <a:off x="3469481" y="1898923"/>
            <a:ext cx="5461529" cy="2171212"/>
            <a:chOff x="3469481" y="2083589"/>
            <a:chExt cx="5461529" cy="2171212"/>
          </a:xfrm>
        </p:grpSpPr>
        <p:sp>
          <p:nvSpPr>
            <p:cNvPr id="7" name="Freeform 6"/>
            <p:cNvSpPr/>
            <p:nvPr/>
          </p:nvSpPr>
          <p:spPr bwMode="auto">
            <a:xfrm>
              <a:off x="3469481" y="2083589"/>
              <a:ext cx="190500" cy="207173"/>
            </a:xfrm>
            <a:custGeom>
              <a:avLst/>
              <a:gdLst>
                <a:gd name="connsiteX0" fmla="*/ 0 w 190500"/>
                <a:gd name="connsiteY0" fmla="*/ 0 h 126206"/>
                <a:gd name="connsiteX1" fmla="*/ 190500 w 190500"/>
                <a:gd name="connsiteY1" fmla="*/ 0 h 126206"/>
                <a:gd name="connsiteX2" fmla="*/ 190500 w 190500"/>
                <a:gd name="connsiteY2" fmla="*/ 126206 h 126206"/>
                <a:gd name="connsiteX3" fmla="*/ 0 w 190500"/>
                <a:gd name="connsiteY3" fmla="*/ 126206 h 126206"/>
                <a:gd name="connsiteX4" fmla="*/ 0 w 190500"/>
                <a:gd name="connsiteY4" fmla="*/ 0 h 126206"/>
                <a:gd name="connsiteX0" fmla="*/ 0 w 190500"/>
                <a:gd name="connsiteY0" fmla="*/ 126206 h 217646"/>
                <a:gd name="connsiteX1" fmla="*/ 0 w 190500"/>
                <a:gd name="connsiteY1" fmla="*/ 0 h 217646"/>
                <a:gd name="connsiteX2" fmla="*/ 190500 w 190500"/>
                <a:gd name="connsiteY2" fmla="*/ 0 h 217646"/>
                <a:gd name="connsiteX3" fmla="*/ 190500 w 190500"/>
                <a:gd name="connsiteY3" fmla="*/ 126206 h 217646"/>
                <a:gd name="connsiteX4" fmla="*/ 91440 w 190500"/>
                <a:gd name="connsiteY4" fmla="*/ 217646 h 217646"/>
                <a:gd name="connsiteX0" fmla="*/ 0 w 190500"/>
                <a:gd name="connsiteY0" fmla="*/ 126206 h 217646"/>
                <a:gd name="connsiteX1" fmla="*/ 0 w 190500"/>
                <a:gd name="connsiteY1" fmla="*/ 0 h 217646"/>
                <a:gd name="connsiteX2" fmla="*/ 190500 w 190500"/>
                <a:gd name="connsiteY2" fmla="*/ 0 h 217646"/>
                <a:gd name="connsiteX3" fmla="*/ 190500 w 190500"/>
                <a:gd name="connsiteY3" fmla="*/ 126206 h 217646"/>
                <a:gd name="connsiteX4" fmla="*/ 91440 w 190500"/>
                <a:gd name="connsiteY4" fmla="*/ 217646 h 217646"/>
                <a:gd name="connsiteX0" fmla="*/ 0 w 190500"/>
                <a:gd name="connsiteY0" fmla="*/ 126206 h 126206"/>
                <a:gd name="connsiteX1" fmla="*/ 0 w 190500"/>
                <a:gd name="connsiteY1" fmla="*/ 0 h 126206"/>
                <a:gd name="connsiteX2" fmla="*/ 190500 w 190500"/>
                <a:gd name="connsiteY2" fmla="*/ 0 h 126206"/>
                <a:gd name="connsiteX3" fmla="*/ 190500 w 190500"/>
                <a:gd name="connsiteY3" fmla="*/ 126206 h 126206"/>
                <a:gd name="connsiteX0" fmla="*/ 0 w 190500"/>
                <a:gd name="connsiteY0" fmla="*/ 0 h 126206"/>
                <a:gd name="connsiteX1" fmla="*/ 190500 w 190500"/>
                <a:gd name="connsiteY1" fmla="*/ 0 h 126206"/>
                <a:gd name="connsiteX2" fmla="*/ 190500 w 190500"/>
                <a:gd name="connsiteY2" fmla="*/ 126206 h 12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126206">
                  <a:moveTo>
                    <a:pt x="0" y="0"/>
                  </a:moveTo>
                  <a:lnTo>
                    <a:pt x="190500" y="0"/>
                  </a:lnTo>
                  <a:lnTo>
                    <a:pt x="190500" y="126206"/>
                  </a:lnTo>
                </a:path>
              </a:pathLst>
            </a:cu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3659982" y="2243121"/>
              <a:ext cx="5271028" cy="2011680"/>
            </a:xfrm>
            <a:custGeom>
              <a:avLst/>
              <a:gdLst>
                <a:gd name="connsiteX0" fmla="*/ 0 w 5232400"/>
                <a:gd name="connsiteY0" fmla="*/ 0 h 2311401"/>
                <a:gd name="connsiteX1" fmla="*/ 5232400 w 5232400"/>
                <a:gd name="connsiteY1" fmla="*/ 0 h 2311401"/>
                <a:gd name="connsiteX2" fmla="*/ 5232400 w 5232400"/>
                <a:gd name="connsiteY2" fmla="*/ 2311401 h 2311401"/>
                <a:gd name="connsiteX3" fmla="*/ 0 w 5232400"/>
                <a:gd name="connsiteY3" fmla="*/ 2311401 h 2311401"/>
                <a:gd name="connsiteX4" fmla="*/ 0 w 5232400"/>
                <a:gd name="connsiteY4" fmla="*/ 0 h 2311401"/>
                <a:gd name="connsiteX0" fmla="*/ 0 w 5232400"/>
                <a:gd name="connsiteY0" fmla="*/ 0 h 2311401"/>
                <a:gd name="connsiteX1" fmla="*/ 5026290 w 5232400"/>
                <a:gd name="connsiteY1" fmla="*/ 0 h 2311401"/>
                <a:gd name="connsiteX2" fmla="*/ 5232400 w 5232400"/>
                <a:gd name="connsiteY2" fmla="*/ 0 h 2311401"/>
                <a:gd name="connsiteX3" fmla="*/ 5232400 w 5232400"/>
                <a:gd name="connsiteY3" fmla="*/ 2311401 h 2311401"/>
                <a:gd name="connsiteX4" fmla="*/ 0 w 5232400"/>
                <a:gd name="connsiteY4" fmla="*/ 2311401 h 2311401"/>
                <a:gd name="connsiteX5" fmla="*/ 0 w 5232400"/>
                <a:gd name="connsiteY5" fmla="*/ 0 h 2311401"/>
                <a:gd name="connsiteX0" fmla="*/ 0 w 5232400"/>
                <a:gd name="connsiteY0" fmla="*/ 2381 h 2313782"/>
                <a:gd name="connsiteX1" fmla="*/ 4847696 w 5232400"/>
                <a:gd name="connsiteY1" fmla="*/ 0 h 2313782"/>
                <a:gd name="connsiteX2" fmla="*/ 5026290 w 5232400"/>
                <a:gd name="connsiteY2" fmla="*/ 2381 h 2313782"/>
                <a:gd name="connsiteX3" fmla="*/ 5232400 w 5232400"/>
                <a:gd name="connsiteY3" fmla="*/ 2381 h 2313782"/>
                <a:gd name="connsiteX4" fmla="*/ 5232400 w 5232400"/>
                <a:gd name="connsiteY4" fmla="*/ 2313782 h 2313782"/>
                <a:gd name="connsiteX5" fmla="*/ 0 w 5232400"/>
                <a:gd name="connsiteY5" fmla="*/ 2313782 h 2313782"/>
                <a:gd name="connsiteX6" fmla="*/ 0 w 5232400"/>
                <a:gd name="connsiteY6" fmla="*/ 2381 h 2313782"/>
                <a:gd name="connsiteX0" fmla="*/ 4847696 w 5232400"/>
                <a:gd name="connsiteY0" fmla="*/ 0 h 2313782"/>
                <a:gd name="connsiteX1" fmla="*/ 5026290 w 5232400"/>
                <a:gd name="connsiteY1" fmla="*/ 2381 h 2313782"/>
                <a:gd name="connsiteX2" fmla="*/ 5232400 w 5232400"/>
                <a:gd name="connsiteY2" fmla="*/ 2381 h 2313782"/>
                <a:gd name="connsiteX3" fmla="*/ 5232400 w 5232400"/>
                <a:gd name="connsiteY3" fmla="*/ 2313782 h 2313782"/>
                <a:gd name="connsiteX4" fmla="*/ 0 w 5232400"/>
                <a:gd name="connsiteY4" fmla="*/ 2313782 h 2313782"/>
                <a:gd name="connsiteX5" fmla="*/ 0 w 5232400"/>
                <a:gd name="connsiteY5" fmla="*/ 2381 h 2313782"/>
                <a:gd name="connsiteX6" fmla="*/ 4939136 w 5232400"/>
                <a:gd name="connsiteY6" fmla="*/ 91440 h 2313782"/>
                <a:gd name="connsiteX0" fmla="*/ 5026290 w 5232400"/>
                <a:gd name="connsiteY0" fmla="*/ 794 h 2312195"/>
                <a:gd name="connsiteX1" fmla="*/ 5232400 w 5232400"/>
                <a:gd name="connsiteY1" fmla="*/ 794 h 2312195"/>
                <a:gd name="connsiteX2" fmla="*/ 5232400 w 5232400"/>
                <a:gd name="connsiteY2" fmla="*/ 2312195 h 2312195"/>
                <a:gd name="connsiteX3" fmla="*/ 0 w 5232400"/>
                <a:gd name="connsiteY3" fmla="*/ 2312195 h 2312195"/>
                <a:gd name="connsiteX4" fmla="*/ 0 w 5232400"/>
                <a:gd name="connsiteY4" fmla="*/ 794 h 2312195"/>
                <a:gd name="connsiteX5" fmla="*/ 4939136 w 5232400"/>
                <a:gd name="connsiteY5" fmla="*/ 89853 h 2312195"/>
                <a:gd name="connsiteX0" fmla="*/ 5026290 w 5232400"/>
                <a:gd name="connsiteY0" fmla="*/ 0 h 2311401"/>
                <a:gd name="connsiteX1" fmla="*/ 5232400 w 5232400"/>
                <a:gd name="connsiteY1" fmla="*/ 0 h 2311401"/>
                <a:gd name="connsiteX2" fmla="*/ 5232400 w 5232400"/>
                <a:gd name="connsiteY2" fmla="*/ 2311401 h 2311401"/>
                <a:gd name="connsiteX3" fmla="*/ 0 w 5232400"/>
                <a:gd name="connsiteY3" fmla="*/ 2311401 h 2311401"/>
                <a:gd name="connsiteX4" fmla="*/ 0 w 5232400"/>
                <a:gd name="connsiteY4" fmla="*/ 0 h 2311401"/>
                <a:gd name="connsiteX0" fmla="*/ 5028655 w 5234765"/>
                <a:gd name="connsiteY0" fmla="*/ 0 h 2311401"/>
                <a:gd name="connsiteX1" fmla="*/ 5234765 w 5234765"/>
                <a:gd name="connsiteY1" fmla="*/ 0 h 2311401"/>
                <a:gd name="connsiteX2" fmla="*/ 5234765 w 5234765"/>
                <a:gd name="connsiteY2" fmla="*/ 2311401 h 2311401"/>
                <a:gd name="connsiteX3" fmla="*/ 2365 w 5234765"/>
                <a:gd name="connsiteY3" fmla="*/ 2311401 h 2311401"/>
                <a:gd name="connsiteX4" fmla="*/ 0 w 5234765"/>
                <a:gd name="connsiteY4" fmla="*/ 28872 h 231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4765" h="2311401">
                  <a:moveTo>
                    <a:pt x="5028655" y="0"/>
                  </a:moveTo>
                  <a:lnTo>
                    <a:pt x="5234765" y="0"/>
                  </a:lnTo>
                  <a:lnTo>
                    <a:pt x="5234765" y="2311401"/>
                  </a:lnTo>
                  <a:lnTo>
                    <a:pt x="2365" y="2311401"/>
                  </a:lnTo>
                  <a:cubicBezTo>
                    <a:pt x="1577" y="1550558"/>
                    <a:pt x="788" y="789715"/>
                    <a:pt x="0" y="28872"/>
                  </a:cubicBezTo>
                </a:path>
              </a:pathLst>
            </a:cu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9" name="Elbow Connector 8"/>
          <p:cNvCxnSpPr/>
          <p:nvPr/>
        </p:nvCxnSpPr>
        <p:spPr bwMode="auto">
          <a:xfrm flipV="1">
            <a:off x="7008812" y="1863209"/>
            <a:ext cx="375444" cy="372533"/>
          </a:xfrm>
          <a:prstGeom prst="bentConnector3">
            <a:avLst>
              <a:gd name="adj1" fmla="val 4556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Elbow Connector 9"/>
          <p:cNvCxnSpPr/>
          <p:nvPr/>
        </p:nvCxnSpPr>
        <p:spPr bwMode="auto">
          <a:xfrm>
            <a:off x="5282406" y="1863209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Elbow Connector 10"/>
          <p:cNvCxnSpPr/>
          <p:nvPr/>
        </p:nvCxnSpPr>
        <p:spPr bwMode="auto">
          <a:xfrm>
            <a:off x="3531391" y="1822728"/>
            <a:ext cx="364330" cy="222779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Elbow Connector 11"/>
          <p:cNvCxnSpPr/>
          <p:nvPr/>
        </p:nvCxnSpPr>
        <p:spPr bwMode="auto">
          <a:xfrm>
            <a:off x="1803400" y="1863209"/>
            <a:ext cx="344488" cy="189441"/>
          </a:xfrm>
          <a:prstGeom prst="bentConnector3">
            <a:avLst>
              <a:gd name="adj1" fmla="val 47927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365760" y="1723064"/>
            <a:ext cx="1463040" cy="193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03120" y="1723064"/>
            <a:ext cx="1463040" cy="2677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40480" y="1723064"/>
            <a:ext cx="1463040" cy="1754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77840" y="1723064"/>
            <a:ext cx="1463040" cy="156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15200" y="1723064"/>
            <a:ext cx="1463040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DatasetTypeID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DatasetName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7597426" y="1420336"/>
            <a:ext cx="91832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Datasets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782328" y="1420336"/>
            <a:ext cx="58451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Sites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2094769" y="1420336"/>
            <a:ext cx="148149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CollectionUnits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3904312" y="1420336"/>
            <a:ext cx="1327928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err="1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AnalysisUnits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5881950" y="1420336"/>
            <a:ext cx="894797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1600" b="1" dirty="0" smtClean="0">
                <a:ln w="50800"/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Samples</a:t>
            </a:r>
            <a:endParaRPr lang="en-US" sz="1600" b="1" dirty="0">
              <a:ln w="50800"/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" y="4400720"/>
            <a:ext cx="8778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dirty="0" smtClean="0"/>
              <a:t>One </a:t>
            </a:r>
            <a:r>
              <a:rPr lang="en-US" b="1" dirty="0" smtClean="0"/>
              <a:t>site</a:t>
            </a:r>
            <a:r>
              <a:rPr lang="en-US" dirty="0" smtClean="0"/>
              <a:t> may have many </a:t>
            </a:r>
            <a:r>
              <a:rPr lang="en-US" b="1" dirty="0" smtClean="0"/>
              <a:t>collection units </a:t>
            </a:r>
          </a:p>
          <a:p>
            <a:pPr marL="914400" indent="-914400"/>
            <a:r>
              <a:rPr lang="en-US" dirty="0" smtClean="0"/>
              <a:t>One </a:t>
            </a:r>
            <a:r>
              <a:rPr lang="en-US" b="1" dirty="0"/>
              <a:t>collection unit </a:t>
            </a:r>
            <a:r>
              <a:rPr lang="en-US" dirty="0"/>
              <a:t>may have many </a:t>
            </a:r>
            <a:r>
              <a:rPr lang="en-US" b="1" dirty="0"/>
              <a:t>analysis units</a:t>
            </a:r>
          </a:p>
          <a:p>
            <a:pPr marL="914400" indent="-914400"/>
            <a:r>
              <a:rPr lang="en-US" dirty="0" smtClean="0"/>
              <a:t>One </a:t>
            </a:r>
            <a:r>
              <a:rPr lang="en-US" b="1" dirty="0" smtClean="0"/>
              <a:t>analysis unit </a:t>
            </a:r>
            <a:r>
              <a:rPr lang="en-US" dirty="0" smtClean="0"/>
              <a:t>may have many </a:t>
            </a:r>
            <a:r>
              <a:rPr lang="en-US" b="1" dirty="0" smtClean="0"/>
              <a:t>samples</a:t>
            </a:r>
          </a:p>
          <a:p>
            <a:pPr marL="914400" indent="-914400"/>
            <a:r>
              <a:rPr lang="en-US" dirty="0" smtClean="0"/>
              <a:t>A </a:t>
            </a:r>
            <a:r>
              <a:rPr lang="en-US" b="1" dirty="0" smtClean="0"/>
              <a:t>dataset</a:t>
            </a:r>
            <a:r>
              <a:rPr lang="en-US" dirty="0" smtClean="0"/>
              <a:t> comprises all </a:t>
            </a:r>
            <a:r>
              <a:rPr lang="en-US" b="1" dirty="0" smtClean="0"/>
              <a:t>samples</a:t>
            </a:r>
            <a:r>
              <a:rPr lang="en-US" dirty="0" smtClean="0"/>
              <a:t> of same type from same </a:t>
            </a:r>
            <a:r>
              <a:rPr lang="en-US" b="1" dirty="0" smtClean="0"/>
              <a:t>collection unit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097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MG_1483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60407" y="4724399"/>
            <a:ext cx="3162300" cy="210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4028032" y="207963"/>
            <a:ext cx="108792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Sites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987814" y="1320800"/>
            <a:ext cx="4866756" cy="2150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 13"/>
          <p:cNvSpPr/>
          <p:nvPr/>
        </p:nvSpPr>
        <p:spPr>
          <a:xfrm>
            <a:off x="4050101" y="1381667"/>
            <a:ext cx="884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Lakes</a:t>
            </a:r>
          </a:p>
        </p:txBody>
      </p:sp>
      <p:pic>
        <p:nvPicPr>
          <p:cNvPr id="20" name="Picture 19" descr="Russ Ascending 01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603985" y="3471306"/>
            <a:ext cx="2218282" cy="3327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angle 16"/>
          <p:cNvSpPr/>
          <p:nvPr/>
        </p:nvSpPr>
        <p:spPr>
          <a:xfrm>
            <a:off x="6655241" y="3523742"/>
            <a:ext cx="918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Caves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1520" y="1789192"/>
            <a:ext cx="2286000" cy="28623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LongitudeEast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LatitudeNorth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LongitudeWest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LatitudeSouth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Altitude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Area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SiteDescription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1073806" y="1325598"/>
            <a:ext cx="15345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smtClean="0">
                <a:ln w="50800"/>
                <a:latin typeface="Calibri" pitchFamily="34" charset="0"/>
              </a:rPr>
              <a:t>Sites Table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24" name="Picture 23" descr="IronHills96dpi.jpg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4019001" y="3490636"/>
            <a:ext cx="2220927" cy="3308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/>
          <p:cNvSpPr/>
          <p:nvPr/>
        </p:nvSpPr>
        <p:spPr>
          <a:xfrm>
            <a:off x="4041588" y="3523742"/>
            <a:ext cx="1250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Sections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73441" y="4819125"/>
            <a:ext cx="2664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Archaeological Digs</a:t>
            </a:r>
          </a:p>
        </p:txBody>
      </p:sp>
      <p:pic>
        <p:nvPicPr>
          <p:cNvPr id="16" name="Picture 8" descr="LogoPollenHRC.png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225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Text Box 2"/>
          <p:cNvSpPr txBox="1">
            <a:spLocks noChangeArrowheads="1"/>
          </p:cNvSpPr>
          <p:nvPr/>
        </p:nvSpPr>
        <p:spPr bwMode="auto">
          <a:xfrm>
            <a:off x="2964827" y="207963"/>
            <a:ext cx="321434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Collection Units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9380" y="1642305"/>
            <a:ext cx="5178126" cy="4450852"/>
            <a:chOff x="731520" y="1427196"/>
            <a:chExt cx="5178126" cy="4450852"/>
          </a:xfrm>
        </p:grpSpPr>
        <p:cxnSp>
          <p:nvCxnSpPr>
            <p:cNvPr id="21" name="Elbow Connector 20"/>
            <p:cNvCxnSpPr/>
            <p:nvPr/>
          </p:nvCxnSpPr>
          <p:spPr bwMode="auto">
            <a:xfrm>
              <a:off x="2827858" y="2057400"/>
              <a:ext cx="1005840" cy="330200"/>
            </a:xfrm>
            <a:prstGeom prst="bentConnector3">
              <a:avLst>
                <a:gd name="adj1" fmla="val 50000"/>
              </a:avLst>
            </a:prstGeom>
            <a:noFill/>
            <a:ln w="222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>
              <a:off x="731520" y="1907730"/>
              <a:ext cx="2286000" cy="2862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SiteName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LongitudeEast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LatitudeNorth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LongitudeWest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LatitudeSouth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Altitude</a:t>
              </a: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Area</a:t>
              </a: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SiteDescription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Notes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1397010" y="1427202"/>
              <a:ext cx="788421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 smtClean="0">
                  <a:ln w="50800"/>
                  <a:latin typeface="Calibri" pitchFamily="34" charset="0"/>
                </a:rPr>
                <a:t>Sites</a:t>
              </a:r>
              <a:endParaRPr lang="en-US" sz="2400" b="1" dirty="0">
                <a:ln w="50800"/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23646" y="1907730"/>
              <a:ext cx="2286000" cy="39703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CollectionUnitID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SiteID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CollTypeID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DepEnvtID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Handle</a:t>
              </a: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CollUnitName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CollDate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CollDevice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GPSLatitude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GPSLongitude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GPSError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err="1" smtClean="0">
                  <a:solidFill>
                    <a:schemeClr val="tx1"/>
                  </a:solidFill>
                  <a:latin typeface="Calibri" pitchFamily="34" charset="0"/>
                </a:rPr>
                <a:t>WaterDepth</a:t>
              </a:r>
              <a:endParaRPr lang="en-US" sz="1800" b="1" dirty="0" smtClean="0">
                <a:solidFill>
                  <a:schemeClr val="tx1"/>
                </a:solidFill>
                <a:latin typeface="Calibri" pitchFamily="34" charset="0"/>
              </a:endParaRP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Location</a:t>
              </a:r>
            </a:p>
            <a:p>
              <a:pPr algn="l"/>
              <a:r>
                <a:rPr lang="en-US" sz="1800" b="1" dirty="0" smtClean="0">
                  <a:solidFill>
                    <a:schemeClr val="tx1"/>
                  </a:solidFill>
                  <a:latin typeface="Calibri" pitchFamily="34" charset="0"/>
                </a:rPr>
                <a:t>Notes</a:t>
              </a:r>
              <a:endParaRPr lang="en-US" sz="1800" b="1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" name="Text Box 2"/>
            <p:cNvSpPr txBox="1">
              <a:spLocks noChangeArrowheads="1"/>
            </p:cNvSpPr>
            <p:nvPr/>
          </p:nvSpPr>
          <p:spPr bwMode="auto">
            <a:xfrm>
              <a:off x="3691561" y="1427196"/>
              <a:ext cx="2132315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r>
                <a:rPr lang="en-US" sz="2400" b="1" dirty="0" err="1" smtClean="0">
                  <a:ln w="50800"/>
                  <a:latin typeface="Calibri" pitchFamily="34" charset="0"/>
                </a:rPr>
                <a:t>CollectionUnits</a:t>
              </a:r>
              <a:endParaRPr lang="en-US" sz="2400" b="1" dirty="0">
                <a:ln w="50800"/>
                <a:latin typeface="Calibri" pitchFamily="34" charset="0"/>
              </a:endParaRPr>
            </a:p>
          </p:txBody>
        </p:sp>
      </p:grpSp>
      <p:pic>
        <p:nvPicPr>
          <p:cNvPr id="8" name="Picture 8" descr="LogoPollenHRC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432613" y="1873137"/>
            <a:ext cx="37113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Examples</a:t>
            </a:r>
          </a:p>
          <a:p>
            <a:endParaRPr lang="en-US" dirty="0"/>
          </a:p>
          <a:p>
            <a:r>
              <a:rPr lang="en-US" dirty="0" smtClean="0"/>
              <a:t>Multiple cores w/in a lake</a:t>
            </a:r>
          </a:p>
          <a:p>
            <a:endParaRPr lang="en-US" dirty="0"/>
          </a:p>
          <a:p>
            <a:r>
              <a:rPr lang="en-US" dirty="0" smtClean="0"/>
              <a:t>Multiple pits w/in an archaeological dig</a:t>
            </a:r>
          </a:p>
          <a:p>
            <a:endParaRPr lang="en-US" dirty="0"/>
          </a:p>
          <a:p>
            <a:r>
              <a:rPr lang="en-US" dirty="0" smtClean="0"/>
              <a:t>Multiple bone piles within a cave</a:t>
            </a:r>
          </a:p>
          <a:p>
            <a:endParaRPr lang="en-US" dirty="0"/>
          </a:p>
          <a:p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1520" y="1907730"/>
            <a:ext cx="2286000" cy="3970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SiteID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CollTypeID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DepEnvtID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Handle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CollDate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CollDevice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GPSLatitude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GPSLongitude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GPSError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WaterDepth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Location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804438" y="1435660"/>
            <a:ext cx="213231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CollectionUnits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3842901" y="1435660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AnalysisUnits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7" y="2108200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3652530" y="1916197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4" name="Picture 13" descr="BRUSH A5.BMP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5400000">
            <a:off x="4794358" y="2681712"/>
            <a:ext cx="5617419" cy="2573867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7231084" y="1252538"/>
            <a:ext cx="1463040" cy="5243586"/>
            <a:chOff x="7231084" y="1252538"/>
            <a:chExt cx="1463040" cy="5243586"/>
          </a:xfrm>
        </p:grpSpPr>
        <p:cxnSp>
          <p:nvCxnSpPr>
            <p:cNvPr id="17" name="Straight Connector 16"/>
            <p:cNvCxnSpPr/>
            <p:nvPr/>
          </p:nvCxnSpPr>
          <p:spPr bwMode="auto">
            <a:xfrm>
              <a:off x="7231084" y="1252538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7231084" y="1576406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7231084" y="190980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7231084" y="223843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7231084" y="25622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7231084" y="289093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7231084" y="321476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7231084" y="3548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7231084" y="38672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231084" y="42005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7231084" y="451968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7231084" y="48578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7231084" y="51911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7231084" y="551504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7231084" y="5834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7231084" y="6167512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7231084" y="64961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40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3139424" y="207963"/>
            <a:ext cx="286514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Analysis Units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144" y="5895976"/>
            <a:ext cx="6104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 units have a </a:t>
            </a:r>
            <a:r>
              <a:rPr lang="en-US" b="1" dirty="0" smtClean="0"/>
              <a:t>depth</a:t>
            </a:r>
            <a:r>
              <a:rPr lang="en-US" dirty="0" smtClean="0"/>
              <a:t> and </a:t>
            </a:r>
            <a:r>
              <a:rPr lang="en-US" b="1" dirty="0" smtClean="0"/>
              <a:t>thickness</a:t>
            </a:r>
          </a:p>
          <a:p>
            <a:r>
              <a:rPr lang="en-US" dirty="0" smtClean="0"/>
              <a:t>Example:  depths within a sediment 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6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896477" y="1086341"/>
            <a:ext cx="19011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err="1" smtClean="0">
                <a:ln w="50800"/>
                <a:latin typeface="Calibri" pitchFamily="34" charset="0"/>
              </a:rPr>
              <a:t>AnalysisUnits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>
            <a:off x="2980267" y="1777221"/>
            <a:ext cx="728133" cy="262467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731520" y="1576751"/>
            <a:ext cx="2286000" cy="2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CollectionUnitID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Depth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Thickness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FaciesID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Mixed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IGSN</a:t>
            </a: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86391" y="1576751"/>
            <a:ext cx="228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SampleID</a:t>
            </a: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AnalysisUnitID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DatasetID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SampleName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AnalysisDate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LabNumber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PreparationMethod</a:t>
            </a:r>
            <a:endParaRPr lang="en-US" sz="18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Notes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4192759" y="1086341"/>
            <a:ext cx="125226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2400" b="1" dirty="0" smtClean="0">
                <a:ln w="50800"/>
                <a:latin typeface="Calibri" pitchFamily="34" charset="0"/>
              </a:rPr>
              <a:t>Samples</a:t>
            </a:r>
            <a:endParaRPr lang="en-US" sz="2400" b="1" dirty="0">
              <a:ln w="50800"/>
              <a:latin typeface="Calibri" pitchFamily="34" charset="0"/>
            </a:endParaRPr>
          </a:p>
        </p:txBody>
      </p:sp>
      <p:pic>
        <p:nvPicPr>
          <p:cNvPr id="48" name="Picture 47" descr="BRUSH A5.BMP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5400000">
            <a:off x="4735074" y="3037311"/>
            <a:ext cx="5617419" cy="186266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6816201" y="1252538"/>
            <a:ext cx="1463040" cy="5243586"/>
            <a:chOff x="7231084" y="1252538"/>
            <a:chExt cx="1463040" cy="5243586"/>
          </a:xfrm>
        </p:grpSpPr>
        <p:cxnSp>
          <p:nvCxnSpPr>
            <p:cNvPr id="50" name="Straight Connector 49"/>
            <p:cNvCxnSpPr/>
            <p:nvPr/>
          </p:nvCxnSpPr>
          <p:spPr bwMode="auto">
            <a:xfrm>
              <a:off x="7231084" y="1252538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7231084" y="1576406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7231084" y="190980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7231084" y="223843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>
              <a:off x="7231084" y="25622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7231084" y="2890930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7231084" y="3214761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>
              <a:off x="7231084" y="3548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>
              <a:off x="7231084" y="38672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 bwMode="auto">
            <a:xfrm>
              <a:off x="7231084" y="42005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>
              <a:off x="7231084" y="451968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 bwMode="auto">
            <a:xfrm>
              <a:off x="7231084" y="48578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/>
            <p:nvPr/>
          </p:nvCxnSpPr>
          <p:spPr bwMode="auto">
            <a:xfrm>
              <a:off x="7231084" y="519119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/>
            <p:cNvCxnSpPr/>
            <p:nvPr/>
          </p:nvCxnSpPr>
          <p:spPr bwMode="auto">
            <a:xfrm>
              <a:off x="7231084" y="5515049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90"/>
            <p:cNvCxnSpPr/>
            <p:nvPr/>
          </p:nvCxnSpPr>
          <p:spPr bwMode="auto">
            <a:xfrm>
              <a:off x="7231084" y="5834137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>
              <a:off x="7231084" y="6167512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 bwMode="auto">
            <a:xfrm>
              <a:off x="7231084" y="6496124"/>
              <a:ext cx="146304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7" name="Group 116"/>
          <p:cNvGrpSpPr/>
          <p:nvPr/>
        </p:nvGrpSpPr>
        <p:grpSpPr>
          <a:xfrm>
            <a:off x="6959561" y="968126"/>
            <a:ext cx="228600" cy="5466833"/>
            <a:chOff x="7128901" y="1299105"/>
            <a:chExt cx="228600" cy="5466833"/>
          </a:xfrm>
        </p:grpSpPr>
        <p:sp>
          <p:nvSpPr>
            <p:cNvPr id="99" name="Oval 98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3" name="Oval 112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283020" y="1299105"/>
            <a:ext cx="228600" cy="5466833"/>
            <a:chOff x="7128901" y="1299105"/>
            <a:chExt cx="228600" cy="5466833"/>
          </a:xfrm>
        </p:grpSpPr>
        <p:sp>
          <p:nvSpPr>
            <p:cNvPr id="119" name="Oval 118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7" name="Oval 126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7603060" y="1299105"/>
            <a:ext cx="228600" cy="5466833"/>
            <a:chOff x="7128901" y="1299105"/>
            <a:chExt cx="228600" cy="5466833"/>
          </a:xfrm>
        </p:grpSpPr>
        <p:sp>
          <p:nvSpPr>
            <p:cNvPr id="137" name="Oval 136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7923100" y="1299105"/>
            <a:ext cx="228600" cy="5466833"/>
            <a:chOff x="7128901" y="1299105"/>
            <a:chExt cx="228600" cy="5466833"/>
          </a:xfrm>
        </p:grpSpPr>
        <p:sp>
          <p:nvSpPr>
            <p:cNvPr id="155" name="Oval 154"/>
            <p:cNvSpPr/>
            <p:nvPr/>
          </p:nvSpPr>
          <p:spPr bwMode="auto">
            <a:xfrm>
              <a:off x="7128901" y="129910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6" name="Oval 155"/>
            <p:cNvSpPr/>
            <p:nvPr/>
          </p:nvSpPr>
          <p:spPr bwMode="auto">
            <a:xfrm>
              <a:off x="7128901" y="16279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7128901" y="196057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8" name="Oval 157"/>
            <p:cNvSpPr/>
            <p:nvPr/>
          </p:nvSpPr>
          <p:spPr bwMode="auto">
            <a:xfrm>
              <a:off x="7128901" y="229156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59" name="Oval 158"/>
            <p:cNvSpPr/>
            <p:nvPr/>
          </p:nvSpPr>
          <p:spPr bwMode="auto">
            <a:xfrm>
              <a:off x="7128901" y="26178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0" name="Oval 159"/>
            <p:cNvSpPr/>
            <p:nvPr/>
          </p:nvSpPr>
          <p:spPr bwMode="auto">
            <a:xfrm>
              <a:off x="7128901" y="294165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1" name="Oval 160"/>
            <p:cNvSpPr/>
            <p:nvPr/>
          </p:nvSpPr>
          <p:spPr bwMode="auto">
            <a:xfrm>
              <a:off x="7128901" y="3270263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2" name="Oval 161"/>
            <p:cNvSpPr/>
            <p:nvPr/>
          </p:nvSpPr>
          <p:spPr bwMode="auto">
            <a:xfrm>
              <a:off x="7128901" y="35941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3" name="Oval 162"/>
            <p:cNvSpPr/>
            <p:nvPr/>
          </p:nvSpPr>
          <p:spPr bwMode="auto">
            <a:xfrm>
              <a:off x="7128901" y="3922726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4" name="Oval 163"/>
            <p:cNvSpPr/>
            <p:nvPr/>
          </p:nvSpPr>
          <p:spPr bwMode="auto">
            <a:xfrm>
              <a:off x="7128901" y="4253720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5" name="Oval 164"/>
            <p:cNvSpPr/>
            <p:nvPr/>
          </p:nvSpPr>
          <p:spPr bwMode="auto">
            <a:xfrm>
              <a:off x="7128901" y="457518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7128901" y="4910945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7128901" y="5241939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7128901" y="556578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7128901" y="5894401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7128901" y="6223014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171" name="Oval 170"/>
            <p:cNvSpPr/>
            <p:nvPr/>
          </p:nvSpPr>
          <p:spPr bwMode="auto">
            <a:xfrm>
              <a:off x="7128901" y="6537338"/>
              <a:ext cx="228600" cy="228600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>
            <a:off x="4219812" y="42788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Pollen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4219812" y="47360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Charcoal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4219812" y="51932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Diatoms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4219812" y="5650468"/>
            <a:ext cx="173736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  <a:sp3d extrusionH="57150">
              <a:bevelT w="38100" h="38100"/>
            </a:sp3d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</a:rPr>
              <a:t>Loss-on-ignition</a:t>
            </a:r>
            <a:endParaRPr lang="en-US" sz="18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itchFamily="34" charset="0"/>
            </a:endParaRPr>
          </a:p>
        </p:txBody>
      </p:sp>
      <p:pic>
        <p:nvPicPr>
          <p:cNvPr id="176" name="Picture 8" descr="LogoPollenHRC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" name="Text Box 2"/>
          <p:cNvSpPr txBox="1">
            <a:spLocks noChangeArrowheads="1"/>
          </p:cNvSpPr>
          <p:nvPr/>
        </p:nvSpPr>
        <p:spPr bwMode="auto">
          <a:xfrm>
            <a:off x="3679763" y="207963"/>
            <a:ext cx="178446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 smtClean="0">
                <a:ln w="50800"/>
                <a:latin typeface="Calibri" pitchFamily="34" charset="0"/>
              </a:rPr>
              <a:t>Samples</a:t>
            </a:r>
            <a:endParaRPr lang="en-US" sz="3600" b="1" dirty="0">
              <a:ln w="50800"/>
              <a:latin typeface="Calibri" pitchFamily="34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8806" y="6096000"/>
            <a:ext cx="6593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Example: </a:t>
            </a:r>
            <a:r>
              <a:rPr lang="en-US" sz="2400" i="1" dirty="0" smtClean="0"/>
              <a:t>pollen, charcoal, </a:t>
            </a:r>
            <a:r>
              <a:rPr lang="en-US" sz="2400" i="1" dirty="0" smtClean="0"/>
              <a:t>diatom samples from a single depth interval in a core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8044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smtClean="0"/>
              <a:t>Macro-Scale Ecology Requires </a:t>
            </a:r>
            <a:r>
              <a:rPr lang="en-US" sz="3200" dirty="0" err="1"/>
              <a:t>requires</a:t>
            </a:r>
            <a:r>
              <a:rPr lang="en-US" sz="3200" dirty="0"/>
              <a:t> collaboration among at least four major groups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61" y="1577788"/>
            <a:ext cx="7302510" cy="4083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195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LogoPollenHRC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315200" y="0"/>
            <a:ext cx="18288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02651" y="207963"/>
            <a:ext cx="588879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600" b="1" dirty="0">
                <a:ln w="50800"/>
                <a:latin typeface="Calibri" pitchFamily="34" charset="0"/>
              </a:rPr>
              <a:t>Chronologies and Age Models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035" y="1259558"/>
            <a:ext cx="869996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Neotoma data model for time is based on three related concepts</a:t>
            </a:r>
          </a:p>
          <a:p>
            <a:endParaRPr lang="en-US" dirty="0"/>
          </a:p>
          <a:p>
            <a:r>
              <a:rPr lang="en-US" sz="2800" b="1" dirty="0" smtClean="0"/>
              <a:t>Age Controls</a:t>
            </a:r>
          </a:p>
          <a:p>
            <a:endParaRPr lang="en-US" sz="2800" b="1" dirty="0"/>
          </a:p>
          <a:p>
            <a:r>
              <a:rPr lang="en-US" sz="2800" b="1" dirty="0" smtClean="0"/>
              <a:t>Age-Depth Models</a:t>
            </a:r>
          </a:p>
          <a:p>
            <a:endParaRPr lang="en-US" sz="2800" b="1" dirty="0"/>
          </a:p>
          <a:p>
            <a:r>
              <a:rPr lang="en-US" sz="2800" b="1" dirty="0" smtClean="0"/>
              <a:t>Chronologies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26179" y="3783603"/>
            <a:ext cx="0" cy="46829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750624" y="3783603"/>
            <a:ext cx="0" cy="46829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1364" y="6311153"/>
            <a:ext cx="4068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 more about this on Friday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516897" y="4251899"/>
            <a:ext cx="4143009" cy="1296184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Chronologies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516897" y="2797482"/>
            <a:ext cx="1818564" cy="1103777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 </a:t>
            </a:r>
          </a:p>
          <a:p>
            <a:pPr algn="ctr"/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841342" y="2797483"/>
            <a:ext cx="1818564" cy="1103777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Age-Depth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79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069975"/>
            <a:ext cx="9124950" cy="4778375"/>
          </a:xfrm>
          <a:prstGeom prst="rect">
            <a:avLst/>
          </a:prstGeom>
        </p:spPr>
        <p:txBody>
          <a:bodyPr/>
          <a:lstStyle/>
          <a:p>
            <a:pPr marL="457200" indent="-457200">
              <a:buAutoNum type="arabicPeriod"/>
            </a:pPr>
            <a:r>
              <a:rPr lang="en-US" sz="3600" b="1" dirty="0" smtClean="0">
                <a:solidFill>
                  <a:srgbClr val="C00000"/>
                </a:solidFill>
              </a:rPr>
              <a:t>Part 1: </a:t>
            </a:r>
            <a:r>
              <a:rPr lang="en-US" sz="3600" dirty="0"/>
              <a:t>Paleoecoinformatics &amp; Community Curated Data </a:t>
            </a:r>
            <a:r>
              <a:rPr lang="en-US" sz="3600" dirty="0" smtClean="0"/>
              <a:t>Repositories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b="1" dirty="0">
                <a:solidFill>
                  <a:srgbClr val="C00000"/>
                </a:solidFill>
              </a:rPr>
              <a:t>Part </a:t>
            </a:r>
            <a:r>
              <a:rPr lang="en-US" sz="3600" b="1" dirty="0" smtClean="0">
                <a:solidFill>
                  <a:srgbClr val="C00000"/>
                </a:solidFill>
              </a:rPr>
              <a:t>2: </a:t>
            </a:r>
            <a:r>
              <a:rPr lang="en-US" sz="3600" dirty="0" smtClean="0"/>
              <a:t>Neotoma </a:t>
            </a:r>
            <a:r>
              <a:rPr lang="en-US" sz="3600" dirty="0"/>
              <a:t>Paleoecology </a:t>
            </a:r>
            <a:r>
              <a:rPr lang="en-US" sz="3600" dirty="0" smtClean="0"/>
              <a:t>Database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b="1" dirty="0">
                <a:solidFill>
                  <a:srgbClr val="C00000"/>
                </a:solidFill>
              </a:rPr>
              <a:t>Part 3: </a:t>
            </a:r>
            <a:r>
              <a:rPr lang="en-US" sz="3600" dirty="0" smtClean="0"/>
              <a:t>Scientific</a:t>
            </a:r>
            <a:r>
              <a:rPr lang="en-US" sz="3600" i="1" dirty="0" smtClean="0"/>
              <a:t> </a:t>
            </a:r>
            <a:r>
              <a:rPr lang="en-US" sz="3600" dirty="0"/>
              <a:t>workflows and </a:t>
            </a:r>
            <a:r>
              <a:rPr lang="en-US" sz="3600" i="1" dirty="0" err="1"/>
              <a:t>neotoma</a:t>
            </a:r>
            <a:r>
              <a:rPr lang="en-US" sz="3600" dirty="0"/>
              <a:t> (R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61364" y="1191336"/>
            <a:ext cx="8857130" cy="269934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8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099972" cy="1086383"/>
          </a:xfrm>
        </p:spPr>
        <p:txBody>
          <a:bodyPr/>
          <a:lstStyle/>
          <a:p>
            <a:r>
              <a:rPr lang="en-US" sz="3600" dirty="0" smtClean="0"/>
              <a:t>Paleodata Workflows: Linear or Cycles?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34114" y="1086384"/>
            <a:ext cx="49141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3600"/>
              </a:spcAft>
              <a:buFont typeface="+mj-lt"/>
              <a:buAutoNum type="arabicPeriod"/>
            </a:pPr>
            <a:r>
              <a:rPr lang="en-US" dirty="0" smtClean="0"/>
              <a:t>Cores Collected</a:t>
            </a:r>
          </a:p>
          <a:p>
            <a:pPr marL="457200" indent="-457200">
              <a:spcAft>
                <a:spcPts val="3600"/>
              </a:spcAft>
              <a:buFont typeface="+mj-lt"/>
              <a:buAutoNum type="arabicPeriod"/>
            </a:pPr>
            <a:r>
              <a:rPr lang="en-US" dirty="0"/>
              <a:t>Cores Split, Sampled, </a:t>
            </a:r>
            <a:r>
              <a:rPr lang="en-US" dirty="0" smtClean="0"/>
              <a:t>Logged</a:t>
            </a:r>
          </a:p>
          <a:p>
            <a:pPr marL="457200" indent="-457200">
              <a:spcAft>
                <a:spcPts val="3600"/>
              </a:spcAft>
              <a:buFont typeface="+mj-lt"/>
              <a:buAutoNum type="arabicPeriod"/>
            </a:pPr>
            <a:r>
              <a:rPr lang="en-US" dirty="0"/>
              <a:t>Proxies Measured by </a:t>
            </a:r>
            <a:r>
              <a:rPr lang="en-US" dirty="0" smtClean="0"/>
              <a:t>PIs</a:t>
            </a:r>
          </a:p>
          <a:p>
            <a:pPr marL="457200" indent="-457200">
              <a:spcAft>
                <a:spcPts val="3600"/>
              </a:spcAft>
              <a:buFont typeface="+mj-lt"/>
              <a:buAutoNum type="arabicPeriod"/>
            </a:pPr>
            <a:r>
              <a:rPr lang="en-US" dirty="0"/>
              <a:t>Papers </a:t>
            </a:r>
            <a:r>
              <a:rPr lang="en-US" dirty="0" smtClean="0"/>
              <a:t>Written</a:t>
            </a:r>
          </a:p>
          <a:p>
            <a:pPr marL="457200" indent="-457200">
              <a:spcAft>
                <a:spcPts val="3600"/>
              </a:spcAft>
              <a:buFont typeface="+mj-lt"/>
              <a:buAutoNum type="arabicPeriod"/>
            </a:pPr>
            <a:r>
              <a:rPr lang="en-US" dirty="0" smtClean="0"/>
              <a:t>Data &amp; Metadata Assembled</a:t>
            </a:r>
          </a:p>
          <a:p>
            <a:pPr marL="457200" indent="-457200">
              <a:spcAft>
                <a:spcPts val="3600"/>
              </a:spcAft>
              <a:buFont typeface="+mj-lt"/>
              <a:buAutoNum type="arabicPeriod"/>
            </a:pPr>
            <a:r>
              <a:rPr lang="en-US" dirty="0"/>
              <a:t>Data </a:t>
            </a:r>
            <a:r>
              <a:rPr lang="en-US" dirty="0" smtClean="0"/>
              <a:t>Deposited (Journals, NOAA-Paleo, Neotoma DB, </a:t>
            </a:r>
            <a:r>
              <a:rPr lang="en-US" dirty="0" err="1" smtClean="0"/>
              <a:t>Paleobio</a:t>
            </a:r>
            <a:r>
              <a:rPr lang="en-US" dirty="0" smtClean="0"/>
              <a:t> DB, etc.)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48250" y="42952"/>
            <a:ext cx="4095750" cy="32624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Consequences: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V</a:t>
            </a:r>
            <a:r>
              <a:rPr lang="en-US" sz="2200" dirty="0" smtClean="0"/>
              <a:t>ariably documented data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Challenging project management</a:t>
            </a:r>
            <a:endParaRPr lang="en-US" sz="22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Multiple inefficiencies, sources of data friction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/>
              <a:t>Synthetic research hard at anything beyond site scale</a:t>
            </a:r>
            <a:endParaRPr lang="en-US" sz="22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673665" y="1518447"/>
            <a:ext cx="0" cy="46275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673665" y="2299497"/>
            <a:ext cx="0" cy="46275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673665" y="3163331"/>
            <a:ext cx="0" cy="46275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651880" y="3982481"/>
            <a:ext cx="0" cy="46275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630095" y="4782581"/>
            <a:ext cx="0" cy="46275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6200000" flipV="1">
            <a:off x="4868595" y="5397734"/>
            <a:ext cx="0" cy="46275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48250" y="5389975"/>
            <a:ext cx="4044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3600"/>
              </a:spcAft>
              <a:buFont typeface="+mj-lt"/>
              <a:buAutoNum type="arabicPeriod" startAt="7"/>
            </a:pPr>
            <a:r>
              <a:rPr lang="en-US" dirty="0" smtClean="0"/>
              <a:t>Data Synthesized into Regional-Global Studies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48250" y="3486356"/>
            <a:ext cx="4138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Aft>
                <a:spcPts val="3600"/>
              </a:spcAft>
              <a:buFont typeface="+mj-lt"/>
              <a:buAutoNum type="arabicPeriod" startAt="9"/>
            </a:pPr>
            <a:r>
              <a:rPr lang="en-US" dirty="0"/>
              <a:t>New </a:t>
            </a:r>
            <a:r>
              <a:rPr lang="en-US" dirty="0" smtClean="0"/>
              <a:t>Questions, Analyses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048250" y="4233732"/>
            <a:ext cx="4044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3600"/>
              </a:spcAft>
              <a:buFont typeface="+mj-lt"/>
              <a:buAutoNum type="arabicPeriod" startAt="8"/>
            </a:pPr>
            <a:r>
              <a:rPr lang="en-US" dirty="0" smtClean="0"/>
              <a:t>Metadata Gaps </a:t>
            </a:r>
            <a:r>
              <a:rPr lang="en-US" dirty="0"/>
              <a:t>D</a:t>
            </a:r>
            <a:r>
              <a:rPr lang="en-US" dirty="0" smtClean="0"/>
              <a:t>iscovered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372103" y="4995938"/>
            <a:ext cx="0" cy="46275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372103" y="3906280"/>
            <a:ext cx="0" cy="327452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91000" y="3707499"/>
            <a:ext cx="742813" cy="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581" y="6297399"/>
            <a:ext cx="823232" cy="5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914763" y="6291583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6663" y="6531851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3"/>
              </a:rPr>
              <a:t>www.neotomadb.org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620047" y="6335499"/>
            <a:ext cx="424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C4P RCN</a:t>
            </a:r>
            <a:endParaRPr lang="en-US" sz="2800" b="1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" name="Picture 2" descr="EarthCub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95"/>
          <a:stretch/>
        </p:blipFill>
        <p:spPr bwMode="auto">
          <a:xfrm>
            <a:off x="0" y="6282298"/>
            <a:ext cx="620048" cy="60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00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0" grpId="0"/>
      <p:bldP spid="31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42965" y="6265047"/>
            <a:ext cx="3801035" cy="634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Next-Generation </a:t>
            </a:r>
            <a:r>
              <a:rPr lang="en-US" sz="3600" dirty="0" err="1" smtClean="0"/>
              <a:t>PaleoData</a:t>
            </a:r>
            <a:r>
              <a:rPr lang="en-US" sz="3600" dirty="0" smtClean="0"/>
              <a:t> Workflows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34114" y="698738"/>
            <a:ext cx="9009886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dirty="0" smtClean="0"/>
              <a:t>Cores Collected</a:t>
            </a:r>
            <a:r>
              <a:rPr lang="en-US" b="1" i="1" dirty="0" smtClean="0"/>
              <a:t>, Tagged with IGSNs, Metadata </a:t>
            </a:r>
            <a:r>
              <a:rPr lang="en-US" b="1" i="1" dirty="0" smtClean="0"/>
              <a:t>logged </a:t>
            </a:r>
            <a:r>
              <a:rPr lang="en-US" b="1" i="1" dirty="0" smtClean="0"/>
              <a:t>In 						</a:t>
            </a:r>
            <a:r>
              <a:rPr lang="en-US" b="1" i="1" dirty="0" smtClean="0"/>
              <a:t>field</a:t>
            </a:r>
            <a:endParaRPr lang="en-US" b="1" i="1" dirty="0" smtClean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Cores Split, Sampled, </a:t>
            </a:r>
            <a:r>
              <a:rPr lang="en-US" dirty="0" smtClean="0"/>
              <a:t>Logged</a:t>
            </a:r>
            <a:r>
              <a:rPr lang="en-US" dirty="0" smtClean="0"/>
              <a:t>, </a:t>
            </a:r>
            <a:r>
              <a:rPr lang="en-US" b="1" i="1" dirty="0" smtClean="0"/>
              <a:t>Samples </a:t>
            </a:r>
            <a:r>
              <a:rPr lang="en-US" b="1" i="1" dirty="0" smtClean="0"/>
              <a:t>assigned</a:t>
            </a:r>
            <a:r>
              <a:rPr lang="en-US" b="1" i="1" dirty="0" smtClean="0"/>
              <a:t>				     				 </a:t>
            </a:r>
            <a:r>
              <a:rPr lang="en-US" b="1" i="1" dirty="0" smtClean="0"/>
              <a:t>       IGSNs</a:t>
            </a:r>
            <a:r>
              <a:rPr lang="en-US" b="1" i="1" dirty="0" smtClean="0"/>
              <a:t>, Data </a:t>
            </a:r>
            <a:r>
              <a:rPr lang="en-US" b="1" i="1" dirty="0" smtClean="0"/>
              <a:t>stored </a:t>
            </a:r>
            <a:r>
              <a:rPr lang="en-US" b="1" i="1" dirty="0" smtClean="0"/>
              <a:t>in </a:t>
            </a:r>
            <a:r>
              <a:rPr lang="en-US" b="1" i="1" dirty="0" smtClean="0"/>
              <a:t>common </a:t>
            </a:r>
            <a:r>
              <a:rPr lang="en-US" b="1" i="1" dirty="0"/>
              <a:t>d</a:t>
            </a:r>
            <a:r>
              <a:rPr lang="en-US" b="1" i="1" dirty="0" smtClean="0"/>
              <a:t>ata </a:t>
            </a:r>
            <a:r>
              <a:rPr lang="en-US" b="1" i="1" dirty="0" smtClean="0"/>
              <a:t>							</a:t>
            </a:r>
            <a:r>
              <a:rPr lang="en-US" b="1" i="1" dirty="0" smtClean="0"/>
              <a:t>   structures (e.g. Open </a:t>
            </a:r>
            <a:r>
              <a:rPr lang="en-US" b="1" i="1" dirty="0" smtClean="0"/>
              <a:t>Core Data)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Proxies Measured by PIs, </a:t>
            </a:r>
            <a:r>
              <a:rPr lang="en-US" b="1" i="1" dirty="0"/>
              <a:t>Embargoed </a:t>
            </a:r>
            <a:r>
              <a:rPr lang="en-US" b="1" i="1" dirty="0" smtClean="0"/>
              <a:t>data </a:t>
            </a:r>
            <a:r>
              <a:rPr lang="en-US" b="1" i="1" dirty="0"/>
              <a:t>p</a:t>
            </a:r>
            <a:r>
              <a:rPr lang="en-US" b="1" i="1" dirty="0" smtClean="0"/>
              <a:t>assed </a:t>
            </a:r>
            <a:r>
              <a:rPr lang="en-US" b="1" i="1" dirty="0"/>
              <a:t>to </a:t>
            </a:r>
            <a:r>
              <a:rPr lang="en-US" b="1" i="1" dirty="0" smtClean="0"/>
              <a:t>								</a:t>
            </a:r>
            <a:r>
              <a:rPr lang="en-US" b="1" i="1" dirty="0" smtClean="0"/>
              <a:t>    CCDRs (e.g. Neotoma), DOIs minted</a:t>
            </a:r>
            <a:endParaRPr lang="en-US" b="1" i="1" dirty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Multisite Syntheses, </a:t>
            </a:r>
            <a:r>
              <a:rPr lang="en-US" b="1" i="1" dirty="0" smtClean="0"/>
              <a:t>Joint </a:t>
            </a:r>
            <a:r>
              <a:rPr lang="en-US" b="1" i="1" dirty="0" smtClean="0"/>
              <a:t>a</a:t>
            </a:r>
            <a:r>
              <a:rPr lang="en-US" b="1" i="1" dirty="0" smtClean="0"/>
              <a:t>nalysis of </a:t>
            </a:r>
            <a:r>
              <a:rPr lang="en-US" b="1" i="1" dirty="0"/>
              <a:t>e</a:t>
            </a:r>
            <a:r>
              <a:rPr lang="en-US" b="1" i="1" dirty="0" smtClean="0"/>
              <a:t>mbargoed </a:t>
            </a:r>
            <a:r>
              <a:rPr lang="en-US" b="1" i="1" dirty="0" smtClean="0"/>
              <a:t>data 						</a:t>
            </a:r>
            <a:r>
              <a:rPr lang="en-US" b="1" i="1" dirty="0" smtClean="0"/>
              <a:t>            and public data</a:t>
            </a:r>
            <a:endParaRPr lang="en-US" b="1" i="1" dirty="0" smtClean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Papers </a:t>
            </a:r>
            <a:r>
              <a:rPr lang="en-US" dirty="0" smtClean="0"/>
              <a:t>Written, </a:t>
            </a:r>
            <a:r>
              <a:rPr lang="en-US" b="1" i="1" dirty="0" smtClean="0"/>
              <a:t>DOIs of embargoed data </a:t>
            </a:r>
            <a:r>
              <a:rPr lang="en-US" b="1" i="1" dirty="0" smtClean="0"/>
              <a:t>sent </a:t>
            </a:r>
            <a:r>
              <a:rPr lang="en-US" b="1" i="1" dirty="0" smtClean="0"/>
              <a:t>to publisher</a:t>
            </a:r>
            <a:endParaRPr lang="en-US" b="1" i="1" dirty="0" smtClean="0"/>
          </a:p>
          <a:p>
            <a:pPr marL="457200" indent="-457200">
              <a:spcAft>
                <a:spcPts val="3600"/>
              </a:spcAft>
              <a:buFont typeface="+mj-lt"/>
              <a:buAutoNum type="arabicPeriod"/>
            </a:pPr>
            <a:r>
              <a:rPr lang="en-US" dirty="0" smtClean="0"/>
              <a:t>Paper Published</a:t>
            </a:r>
            <a:r>
              <a:rPr lang="en-US" b="1" i="1" dirty="0" smtClean="0"/>
              <a:t>, Embargo </a:t>
            </a:r>
            <a:r>
              <a:rPr lang="en-US" b="1" i="1" dirty="0" smtClean="0"/>
              <a:t>lifted </a:t>
            </a:r>
            <a:r>
              <a:rPr lang="en-US" b="1" i="1" dirty="0" smtClean="0"/>
              <a:t>from </a:t>
            </a:r>
            <a:r>
              <a:rPr lang="en-US" b="1" i="1" dirty="0" smtClean="0"/>
              <a:t>repository</a:t>
            </a:r>
            <a:endParaRPr lang="en-US" b="1" i="1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675908" y="1191827"/>
            <a:ext cx="0" cy="46275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675908" y="2135849"/>
            <a:ext cx="0" cy="74295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670486" y="3377464"/>
            <a:ext cx="10845" cy="60578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675908" y="4306395"/>
            <a:ext cx="0" cy="46275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67" y="6297399"/>
            <a:ext cx="823232" cy="5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831449" y="6291583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349" y="6531851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3"/>
              </a:rPr>
              <a:t>www.neotomadb.org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620047" y="6335499"/>
            <a:ext cx="424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C4P RCN</a:t>
            </a:r>
            <a:endParaRPr lang="en-US" sz="2800" b="1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Picture 2" descr="EarthCub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95"/>
          <a:stretch/>
        </p:blipFill>
        <p:spPr bwMode="auto">
          <a:xfrm>
            <a:off x="0" y="6282298"/>
            <a:ext cx="620048" cy="60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81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7246881" y="4525165"/>
            <a:ext cx="1896673" cy="16710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094481" y="1801206"/>
            <a:ext cx="1896673" cy="16710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482486" y="4105192"/>
            <a:ext cx="2068634" cy="141658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Reconstructing Vegetation for last 2 ka: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Neotoma – PalEON integrated workflow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365524"/>
            <a:ext cx="257989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Individual Data Contributors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Hotchkiss, Calcote, &amp; Lynch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Hupy</a:t>
            </a:r>
            <a:r>
              <a:rPr lang="en-US" sz="1800" dirty="0" smtClean="0"/>
              <a:t> &amp; </a:t>
            </a:r>
            <a:r>
              <a:rPr lang="en-US" sz="1800" dirty="0" err="1" smtClean="0"/>
              <a:t>Yansa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Booth &amp; Jackson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Cushing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St. Jacques</a:t>
            </a:r>
          </a:p>
          <a:p>
            <a:endParaRPr lang="en-US" sz="18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7733" y="4105192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41613" y="3470646"/>
            <a:ext cx="190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Rebuild age </a:t>
            </a:r>
          </a:p>
          <a:p>
            <a:r>
              <a:rPr lang="en-US" sz="1800" dirty="0" smtClean="0"/>
              <a:t>models (bacon)</a:t>
            </a:r>
            <a:endParaRPr lang="en-US" sz="1800" dirty="0"/>
          </a:p>
        </p:txBody>
      </p:sp>
      <p:sp>
        <p:nvSpPr>
          <p:cNvPr id="9" name="Rounded Rectangle 8"/>
          <p:cNvSpPr/>
          <p:nvPr/>
        </p:nvSpPr>
        <p:spPr>
          <a:xfrm>
            <a:off x="4284499" y="1770147"/>
            <a:ext cx="1896673" cy="16710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75" y="4672947"/>
            <a:ext cx="1483360" cy="680720"/>
          </a:xfrm>
          <a:prstGeom prst="rect">
            <a:avLst/>
          </a:prstGeom>
        </p:spPr>
      </p:pic>
      <p:pic>
        <p:nvPicPr>
          <p:cNvPr id="12" name="Picture 11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301" y="2227445"/>
            <a:ext cx="1521067" cy="106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84499" y="1828437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Neotoma DB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367554" y="1890790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742765" y="1182285"/>
            <a:ext cx="1877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Data cleaning, </a:t>
            </a:r>
          </a:p>
          <a:p>
            <a:r>
              <a:rPr lang="en-US" sz="1800" dirty="0" smtClean="0"/>
              <a:t>standardization, </a:t>
            </a:r>
          </a:p>
          <a:p>
            <a:r>
              <a:rPr lang="en-US" sz="1800" dirty="0" smtClean="0"/>
              <a:t>upload</a:t>
            </a:r>
            <a:endParaRPr lang="en-US" sz="1800" dirty="0"/>
          </a:p>
        </p:txBody>
      </p:sp>
      <p:sp>
        <p:nvSpPr>
          <p:cNvPr id="16" name="Oval 15"/>
          <p:cNvSpPr/>
          <p:nvPr/>
        </p:nvSpPr>
        <p:spPr>
          <a:xfrm>
            <a:off x="2367554" y="2329337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367554" y="2767884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67554" y="3206431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367554" y="3644977"/>
            <a:ext cx="230832" cy="2308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04" y="2565168"/>
            <a:ext cx="575651" cy="405432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6"/>
          </p:cNvCxnSpPr>
          <p:nvPr/>
        </p:nvCxnSpPr>
        <p:spPr>
          <a:xfrm>
            <a:off x="2598386" y="2006206"/>
            <a:ext cx="1686113" cy="31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6"/>
          </p:cNvCxnSpPr>
          <p:nvPr/>
        </p:nvCxnSpPr>
        <p:spPr>
          <a:xfrm>
            <a:off x="2598386" y="2444753"/>
            <a:ext cx="168611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6"/>
            <a:endCxn id="9" idx="1"/>
          </p:cNvCxnSpPr>
          <p:nvPr/>
        </p:nvCxnSpPr>
        <p:spPr>
          <a:xfrm flipV="1">
            <a:off x="2598386" y="2605665"/>
            <a:ext cx="1686113" cy="277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6"/>
          </p:cNvCxnSpPr>
          <p:nvPr/>
        </p:nvCxnSpPr>
        <p:spPr>
          <a:xfrm flipV="1">
            <a:off x="2598386" y="2761874"/>
            <a:ext cx="1686113" cy="559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9" idx="6"/>
          </p:cNvCxnSpPr>
          <p:nvPr/>
        </p:nvCxnSpPr>
        <p:spPr>
          <a:xfrm flipV="1">
            <a:off x="2598386" y="2883300"/>
            <a:ext cx="1686113" cy="8770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114268" y="2857035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 err="1" smtClean="0"/>
              <a:t>neotoma</a:t>
            </a:r>
            <a:endParaRPr lang="en-US" sz="1800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0" y="5934670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Goring et al. (2015) Open Quaternary</a:t>
            </a:r>
          </a:p>
          <a:p>
            <a:r>
              <a:rPr lang="en-US" sz="1800" dirty="0" smtClean="0"/>
              <a:t>Goring et al. (in press) </a:t>
            </a:r>
            <a:r>
              <a:rPr lang="en-US" sz="1800" dirty="0" err="1" smtClean="0"/>
              <a:t>PLoS</a:t>
            </a:r>
            <a:endParaRPr lang="en-US" sz="1800" dirty="0" smtClean="0"/>
          </a:p>
          <a:p>
            <a:r>
              <a:rPr lang="en-US" sz="1800" dirty="0" smtClean="0"/>
              <a:t>Dawson et al. (2016) QSR</a:t>
            </a:r>
            <a:endParaRPr lang="en-US" sz="18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200858" y="2444753"/>
            <a:ext cx="89796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encrypted-tbn3.gstatic.com/images?q=tbn:ANd9GcRmVlc9wezWNDDBP8kDpo9ECgbHJh9PjXlKqASYiPRthoGiOMiQgli2tkr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533" y="2319843"/>
            <a:ext cx="1036569" cy="78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237871" y="186035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7441614" y="3470646"/>
            <a:ext cx="13041" cy="9284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5538077" y="4399134"/>
            <a:ext cx="190353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https://www3.nd.edu/~paleolab/paleonproject/wp-content/uploads/set-data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613" y="4755779"/>
            <a:ext cx="1478424" cy="143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5567016" y="4030888"/>
            <a:ext cx="19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Pollen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7237871" y="4464796"/>
            <a:ext cx="1980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Witness Tree</a:t>
            </a:r>
          </a:p>
          <a:p>
            <a:r>
              <a:rPr lang="en-US" dirty="0" smtClean="0"/>
              <a:t>Data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5551121" y="5285437"/>
            <a:ext cx="16957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567016" y="5295793"/>
            <a:ext cx="19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Vegetation</a:t>
            </a:r>
            <a:endParaRPr lang="en-US" sz="1800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2009524" y="4755779"/>
            <a:ext cx="14858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962226" y="4809574"/>
            <a:ext cx="190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Reconstrux</a:t>
            </a:r>
            <a:endParaRPr lang="en-US" sz="1800" dirty="0" smtClean="0"/>
          </a:p>
          <a:p>
            <a:r>
              <a:rPr lang="en-US" sz="1800" dirty="0" smtClean="0"/>
              <a:t>w/ uncertainty</a:t>
            </a:r>
            <a:endParaRPr lang="en-US" sz="1800" dirty="0"/>
          </a:p>
        </p:txBody>
      </p:sp>
      <p:sp>
        <p:nvSpPr>
          <p:cNvPr id="65" name="Rounded Rectangle 64"/>
          <p:cNvSpPr/>
          <p:nvPr/>
        </p:nvSpPr>
        <p:spPr>
          <a:xfrm>
            <a:off x="-59110" y="4257592"/>
            <a:ext cx="2068634" cy="141658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72" y="4428379"/>
            <a:ext cx="1443270" cy="123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276137" y="4169387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Paleoveg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Neotoma </a:t>
            </a:r>
            <a:r>
              <a:rPr lang="en-US" dirty="0" smtClean="0"/>
              <a:t>R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Porting Neotoma data to R environment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562" y="1308846"/>
            <a:ext cx="5461438" cy="467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" y="6488668"/>
            <a:ext cx="5181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Goring et al. 2015 </a:t>
            </a:r>
            <a:r>
              <a:rPr lang="en-US" i="1" dirty="0" smtClean="0"/>
              <a:t>Open Quaternary 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15153" y="896471"/>
            <a:ext cx="25587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 Functions</a:t>
            </a:r>
          </a:p>
          <a:p>
            <a:r>
              <a:rPr lang="en-US" i="1" dirty="0" err="1" smtClean="0"/>
              <a:t>get_site</a:t>
            </a:r>
            <a:endParaRPr lang="en-US" i="1" dirty="0" smtClean="0"/>
          </a:p>
          <a:p>
            <a:r>
              <a:rPr lang="en-US" i="1" dirty="0" err="1" smtClean="0"/>
              <a:t>get_dataset</a:t>
            </a:r>
            <a:endParaRPr lang="en-US" i="1" dirty="0" smtClean="0"/>
          </a:p>
          <a:p>
            <a:r>
              <a:rPr lang="en-US" i="1" dirty="0" err="1" smtClean="0"/>
              <a:t>get_download</a:t>
            </a:r>
            <a:endParaRPr lang="en-US" i="1" dirty="0" smtClean="0"/>
          </a:p>
          <a:p>
            <a:r>
              <a:rPr lang="en-US" i="1" dirty="0" err="1" smtClean="0"/>
              <a:t>get_chroncontrol</a:t>
            </a:r>
            <a:endParaRPr lang="en-US" i="1" dirty="0" smtClean="0"/>
          </a:p>
          <a:p>
            <a:r>
              <a:rPr lang="en-US" i="1" dirty="0" err="1"/>
              <a:t>get_table</a:t>
            </a:r>
            <a:endParaRPr lang="en-US" i="1" dirty="0"/>
          </a:p>
          <a:p>
            <a:r>
              <a:rPr lang="en-US" i="1" dirty="0" err="1" smtClean="0"/>
              <a:t>get_taxa</a:t>
            </a:r>
            <a:endParaRPr lang="en-US" i="1" dirty="0" smtClean="0"/>
          </a:p>
          <a:p>
            <a:endParaRPr lang="en-US" i="1" dirty="0"/>
          </a:p>
          <a:p>
            <a:r>
              <a:rPr lang="en-US" b="1" dirty="0" smtClean="0"/>
              <a:t>Other Functions</a:t>
            </a:r>
          </a:p>
          <a:p>
            <a:r>
              <a:rPr lang="en-US" i="1" dirty="0" err="1" smtClean="0"/>
              <a:t>get_closest</a:t>
            </a:r>
            <a:endParaRPr lang="en-US" i="1" dirty="0" smtClean="0"/>
          </a:p>
          <a:p>
            <a:r>
              <a:rPr lang="en-US" i="1" dirty="0" err="1" smtClean="0"/>
              <a:t>get_contact</a:t>
            </a:r>
            <a:endParaRPr lang="en-US" i="1" dirty="0" smtClean="0"/>
          </a:p>
          <a:p>
            <a:r>
              <a:rPr lang="en-US" i="1" dirty="0" err="1" smtClean="0"/>
              <a:t>get_publication</a:t>
            </a:r>
            <a:endParaRPr lang="en-US" i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6070467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GitHub Repository: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github.com/NeotomaDB/neotoma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85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31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25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007927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-26438" y="6488668"/>
            <a:ext cx="3504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Brewer et al 2012 </a:t>
            </a:r>
            <a:r>
              <a:rPr lang="en-US" i="1" dirty="0" smtClean="0"/>
              <a:t>TREE</a:t>
            </a:r>
            <a:endParaRPr lang="en-US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62204"/>
            <a:ext cx="9144000" cy="1309396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Paleoecoinformatics occupies the intersection among several informatics domains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0203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70656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1" dirty="0" smtClean="0"/>
              <a:t>Paleoecoinformatics</a:t>
            </a:r>
            <a:r>
              <a:rPr lang="en-US" dirty="0" smtClean="0"/>
              <a:t>: the collection, organization, analysis, synthesis, and </a:t>
            </a:r>
            <a:r>
              <a:rPr lang="en-US" dirty="0" err="1" smtClean="0"/>
              <a:t>curation</a:t>
            </a:r>
            <a:r>
              <a:rPr lang="en-US" dirty="0" smtClean="0"/>
              <a:t> of paleoecological data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57200" y="4282966"/>
            <a:ext cx="2438400" cy="1119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Data Collection</a:t>
            </a:r>
            <a:endParaRPr lang="en-US" sz="2400" dirty="0"/>
          </a:p>
        </p:txBody>
      </p:sp>
      <p:sp>
        <p:nvSpPr>
          <p:cNvPr id="26" name="Rounded Rectangle 25"/>
          <p:cNvSpPr/>
          <p:nvPr/>
        </p:nvSpPr>
        <p:spPr>
          <a:xfrm>
            <a:off x="6096000" y="4282966"/>
            <a:ext cx="2438400" cy="1119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Data Archiving &amp; Retrieval</a:t>
            </a:r>
            <a:endParaRPr lang="en-US" sz="2400" dirty="0"/>
          </a:p>
        </p:txBody>
      </p:sp>
      <p:sp>
        <p:nvSpPr>
          <p:cNvPr id="27" name="Rounded Rectangle 26"/>
          <p:cNvSpPr/>
          <p:nvPr/>
        </p:nvSpPr>
        <p:spPr>
          <a:xfrm>
            <a:off x="3276600" y="2740095"/>
            <a:ext cx="2438400" cy="1119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Processing, Analysis, &amp; Visualization</a:t>
            </a:r>
            <a:endParaRPr lang="en-US" sz="20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43600" y="3299927"/>
            <a:ext cx="914400" cy="814873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209800" y="3299927"/>
            <a:ext cx="914400" cy="814873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5029200" y="4027925"/>
            <a:ext cx="914400" cy="81487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3048000" y="4038600"/>
            <a:ext cx="914400" cy="81487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9924" y="5715000"/>
            <a:ext cx="909407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i="1" dirty="0" smtClean="0"/>
              <a:t>Informatics</a:t>
            </a:r>
            <a:r>
              <a:rPr lang="en-US" sz="2200" i="1" dirty="0" smtClean="0"/>
              <a:t>:   studying </a:t>
            </a:r>
            <a:r>
              <a:rPr lang="en-US" sz="2200" i="1" dirty="0"/>
              <a:t>how to design a system that delivers the right information, to the right person in the right place and time, in the right </a:t>
            </a:r>
            <a:r>
              <a:rPr lang="en-US" sz="2200" i="1" dirty="0" smtClean="0"/>
              <a:t>way.   </a:t>
            </a:r>
            <a:r>
              <a:rPr lang="en-US" dirty="0" smtClean="0"/>
              <a:t>(Wikipedia)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73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706562"/>
          </a:xfrm>
        </p:spPr>
        <p:txBody>
          <a:bodyPr>
            <a:normAutofit/>
          </a:bodyPr>
          <a:lstStyle/>
          <a:p>
            <a:pPr algn="l"/>
            <a:r>
              <a:rPr lang="en-US" sz="2800" b="1" i="1" dirty="0"/>
              <a:t>Informatics</a:t>
            </a:r>
            <a:r>
              <a:rPr lang="en-US" sz="2800" i="1" dirty="0"/>
              <a:t>:   designing systems that deliver the right information, to the right person in the right place and time, in the right way.   </a:t>
            </a:r>
            <a:r>
              <a:rPr lang="en-US" sz="2800" dirty="0"/>
              <a:t>(Wikipedia)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49924" y="4774339"/>
            <a:ext cx="90940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/>
              <a:t>Paleoecoinformatics</a:t>
            </a:r>
            <a:r>
              <a:rPr lang="en-US" sz="2800" dirty="0"/>
              <a:t>: </a:t>
            </a:r>
            <a:r>
              <a:rPr lang="en-US" sz="2800" i="1" dirty="0"/>
              <a:t>the collection, organization, analysis, synthesis, and curation of paleoecological data</a:t>
            </a:r>
            <a:endParaRPr lang="en-US" sz="28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205500"/>
            <a:ext cx="3583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Brewer et al. 2012 TREE</a:t>
            </a:r>
            <a:endParaRPr lang="en-US" dirty="0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515" y="1787667"/>
            <a:ext cx="4218709" cy="256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4" y="2259104"/>
            <a:ext cx="4910591" cy="1626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203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lIns="64291" tIns="32146" rIns="64291" bIns="32146">
            <a:normAutofit/>
          </a:bodyPr>
          <a:lstStyle/>
          <a:p>
            <a:r>
              <a:rPr lang="en-US" sz="3500" dirty="0" smtClean="0"/>
              <a:t>Paleodata: </a:t>
            </a:r>
            <a:r>
              <a:rPr lang="en-US" sz="3500" dirty="0"/>
              <a:t>Key characteristics</a:t>
            </a:r>
          </a:p>
        </p:txBody>
      </p:sp>
      <p:sp>
        <p:nvSpPr>
          <p:cNvPr id="8" name="AutoShape 4" descr="data:image/jpeg;base64,/9j/4AAQSkZJRgABAQAAAQABAAD/2wCEAAkGBxQTEhUUExMWFhUXGB4YGBcYFx4aHhoaGB8ZGxcgHRgaHCggHh0lHR8YITEhJSosLi4uGh8zODMsNygtLisBCgoKBQUFDgUFDisZExkrKysrKysrKysrKysrKysrKysrKysrKysrKysrKysrKysrKysrKysrKysrKysrKysrK//AABEIAMQBAQMBIgACEQEDEQH/xAAcAAADAAMBAQEAAAAAAAAAAAAEBQYAAwcCAQj/xABBEAABAgQFAgQDBgQFAwQDAAABAhEAAyExBAUSQVEiYQZxgZETMqFCscHR4fAHFBVSI2JykvEWgpNTssLSF0NU/8QAFAEBAAAAAAAAAAAAAAAAAAAAAP/EABQRAQAAAAAAAAAAAAAAAAAAAAD/2gAMAwEAAhEDEQA/AOf5RgZZl65gCnozggCr1CuNjWB85y6WylJDKoTdrWALNHmQqZIQUzJJRUl2NSRudXBFqUgPHZi/SkO9OGPbaAVgMQeC8NcHnDMClJdRJJLMOH/GDMv8H4iYx0Mh6l7iny7l7bRRH+GSqdTlVAAk0uq/lRzATifErpUyQlvlDu5NA9uzwFmGdKmgAgMmx33P3kwzz3wPPww1LSWJZLVf1H2u3YwhOFLs1bNAE5TiKkOxd43ZvjH0pJch/QHaNEzJpgTqIBAuxBaNErBlRYU78QB3hycAtRPb29YsZWKmOPgzJSBu6WWTUVUxo9GEQC8MqUdQILdvwhpgc2Bo7Hg2ejNRrj6wHQ8I61ap05RKrqlgAOQj/wDYWNtIDFjpIZ42YvAkoBkz0pLJCVTUulzqAAUJmzkNXlt4jpGMRuLhulQG+qgZ7j8oJneIUIGohIUpioAk6m3A2U9XgBfFmHmJRLM2bKWvUpjLBA0kBrgP+oia/l1kOASOQI9ZlmXxVOzJFAOB3O57w2lYlISC4ZvpAIcPM0KfbejxT4HFpUliQ7A6QSx/da1uYm8SgqUooQopehYt6R4kYhcs/aSHrSu258oC0QRUaWWpYAJLBIszebe0MsMoVCCoJKk3Y1TcvsK084i8PnyhVQBLEEsSeB9Pu7xtmZ+6dLEgiztpuKEbs0A88T5wCAGBpYOGJDoUmuwKhaEuSzuLg1/P98Qpm4hSrkn8N6cVjS1XgKjOs3BMouCoBQURsCzfnGsZuhKT1BRIYAF6nngQsyzJps8slKqh3Z729DWtoqct/hzNWUgqQBqf5iCpCgAgsxYhTuLs+7QEnIxhRZiOD+kbUom4gvRhQbAeW8XM3+FU77BCyAXSlwXSzg6wG1ByDu4pE+rK52F0pmgIU5oSxvW/FoBHicEuWdK+HDFwQdwY0KTDvOsSFBCQQSlySLdTUB9D7x9yjCoKQpSQokn5qgN2tATcxEfZOKUizUtS0Ps+wiE6VJAS7gpFqNUDaFOBkBcwA2v+2gN6M+UBubs482rvXT9YK/qsxYTWrdWwOzNuG++DU5cg0IA86d3FGZx5wnUr4C1IIdqAvVtnpeA1ZhKUJgF3A0+VvpBIykFBOo6gH2b2aPQw65pCypKSG0i/vG1eP+G6VIOoUI29+IBV/Kdx7n8oyPX82uPsBdZpmgmJUlTkVHUADsQ5HS9duIVeGMolTHVMAIDs7M4ZgUqqWd2ZrQhxOcA/Kmr1e37tFdlWMT8NKQEJ3diwe7Fq+0BSysTLYJCQUgXHSxfZPH6Vh3hMSJgStBJKakMQAS6a87xGSMzYgFavhlQJAb1IFnZ2hnLLj4ksqCVEpSSznSxsCzih4gLES1YjSmYBpALhKlJdRtba945H4rywYbEszJHTcEO3YB719e0XeFzBQ1OpmKSdAZR5oLg9omf4hYoEoTKH+HoAUQKBTqOk8Gx7wCcYgIlkkiopUF3doR4SeEqOqxF+OI1EQXgMEFgqUSA7AD84Dxjp6NJDgk8QuwqUuQaPYmG2IyXqGg9Jq52a7wPjMoKE6gdQ3oxD23tAC4qWlCWBGo8HaANMMsBgNaqjpH4ci8OpuUSigsGPPlartzy7QEtJklaglIcmLHJvDaUsV3u59NTB2o94B8LpRL+IpQdYOkdqA/f+EOzmDkuTWjdXUwUFAj5R81CO3EAyTlsu5c+oZLXB0mimYh+Y1z8DLIrpYizvepskhmqK7wv/AKnvX5SCCenvUM5JDv6QDmOfaBu9wAqhe7NZI2gEWPwqUTFpTUBRA8oGKBHlWIKiSS5NSe5j4VwH1UHZJlxnTANClJO9QP8AcIWLVFZ4UkICNRFTcmnenS8BaZNh5cpKUhKklN1dh/mag7EcxQYXFOKpSQ/UQWDfZIYl6tttElKxBIFlElglRJU+zJFntveDpWJGqqNJDsmqikgsEF2oTwIC1wuYECo0lXSotWrAKdLNRo25pgZeJlaQkIWiWoS1FIdJrXUo6QDWhqXe0SmCxYBospoOlXTV9j2Pe0PMBjrayxH2dRKSaiqB1aXbnmA47n2W/AmGW5LXOnTW9KlxasJhjlSwQGI4MX/8T0AzwxUkq+ypO5AKiVAmm4FacRD4zBoGkiY5BDuGHeAoMmQwC1p1LO9NwWAJNga24eCcxylKh8SWgJmhhpepKnooANwzt+ELMPMG2h0MUkpcJsS6u/Nbd4d4KeAAUmUEl2PxCh1HpUNSlVJAdjakBNrzhCRRwXPT37gilHDwgxU8zFk7qP6CHnivCBKwtNQrpJZnUHD05b6d4Y+E/D4UNc1GpJbpKWII82LVHm0AJk2UYicOlBoL7Agsx4etYfL8Az5pdSkDoDFybXLszOaVisw81KQAG6bkpIDH/TT1hphsYkgfaAILJFGBcEENQcdoDm3/AONsTwr/AMZjI7F/Oft4yA/LywxilynFlSAgqSSAVHa9hx6DmA8pwyTqUoAl2APvvTiNq0KBdFA+osPM3bdvrAPRjH1FSQ5A0hPSA16XNIKknQrXLX8qksoU6jUMDwxHpE/JzgFgtPUekN2pbZ7QSc1lMCCQ9A433c8QFXhp6kKYqHTqD6dTmpFth+kJMwzgrnFQdKh0kEGrfKbm4rCbM/EBJSmUQUgFOkPUhgkn6fWPGUZUpZKlKLnYEitGBJHEAy8Uy0dCgAFKB1NYszFhY1L+UKcFjtHSX0u9NuacRUy1B9MqSJh1NqJCUAjbUQ6iKghIPcAwZiclkTUNplomVZaGANQPlBqPr5WIRxzcFdiEM1q+bfhHzHZklSNKXLsCWYMC+8eJ2FAJBDEUPpAq5YEB7yzGBJUlVAbFt2N6wbiMzRXqFGNAC4V3FL8DeE8yXGmTglTFhCA6jb9TsID1IzEoWo3Cjt949IKmZsGoTtSv3R4xfh6dLPUkAGynp5ecaMNlx+KlCg72Y8ebP5UgNsudMmlk0dy59P08oMyvw1NmK/xUrSHA73rf29RFdkOSSnABIWKmrlKUgFKgmxOzs43DB4qsCFKHw1S6Dq1FTFSBU6kpurQKeUBzeV4HnhS0qQoKSTpAKXKRSo2LkexhXNyGclSk6S6QCfUA0/e0dpwiwslJC0KSEhClpCzpJqalgBSvAvG6ZlqZsrQtSUoSPhuHPU19YBbpI5D+UB+fJksxUeHp50BwUjtuLXb9ubtBXi3IJcgAJUKOAdJdfBctcObccxO5ZiBLXb17fvaAsEzHdwQpiAB1EnhTkN0vUcWg2ROI+VUv5CWOg9KiKEtWYH8wOGhQmaFJICqOCGtwSXqf1glCwVVASkuekaWcMlia6bPveAeYfEGju2npOkDVUtqc8E1HAGzw9y3E7BiUhgSA7OSxaxpQvErhSdIDqLHTejXQ3FdUF5jmwlS1FwpRSFAU2vsS4d7bDgwE7/EHNdU46FEoBcdeqoDKCgzhQLvVoI8JYHCrAOKlfFKqsVqSANm0EV84kcRifiTSoi9WLGvsIMw+bTJdglXDvT2MBY5r4ckS8QoIxCkSgykN/iKDiqWJSGalS/YtVZMSJaihRlmp+ESCARYukVDNvR4V4fxE3VORqrVTH0sRHheZpmKBQNKRYM5IckgknvbiA2Z3NEwAEpNj06gHo5IZwSXAYWijwC0ploHSBpDhiX8jvuA4tEXm+IGmrEbADSPJvevnDvJsdqlodxpDAPZ7Vu2/pAU0rHDdRCQ5CdOtqMHcb0D7Xg7C4/5f8RIIdiC1tVFdyLekTKcSakrU4SwZzswDvQNq9oMlzlEjq6iQkI0MW0sg6QNNQWG7ufMKD+oJ/YjIntauR7R9gIPDYjQpy5SaEORch/pG/EZokhkglR96u/raBVRqw6gJiXFH7fjAbpWVTFVDP51gSZKUKF6bccxaYGaHuG8xvQOKCgeoepAhR4kKfinTxUcGAX5JgtZKizWqbd/3wYqsnnhR1IDpFEm2si/YCjCtSITYDDFeG0pIS5ZR7PWrXh1hpQACQCUpDAFk0KWLE0JtervAN04gkEMsOCop1EKoWo3TprvuHj7jc2EtBWSog2SX6nABD8gi5reFeIzFEpL6mIAAuFvuNQvEzi8wVNUVE+Qe3694DdNnkuTclz5mGOR5WiYNc09LsAD9aOW9DCFa4ZZTmoCNBLM9HUHHpS5FKkwDfOchkiWpctwU1IJAbZiSzMxLXrCDJsT8Nau4vw1b8Q0zDO9KCAtRoQEkstLvUHzc+sTCMSxe7hj6wDrNM1KhpBo4o7h/LnaGPh3EAh9CyAW+ajiqmejNT1iSmYgUABuO31H3xVZPiiUArqCbA0NC9fIX8oCpwpUsJm4cGX1KOtwFPs5UaA82g2cJ4no0TSSFBqOFFXzl7NeJlckTEJMkTCkUUbdRFA/DQwXmeKlLloRMKSgJSyQEubKDge5gKZGOmfGCCgFHWFfD6VK0guVA7bsaQfl6ka1fBIWAxKAdKAr5RqB+Zyew3eJ7C+ItE4pVJAQv/DKwSVJej7P6iGEopTMWqXMSqYkoQCkHTUsNTM7lqEbwGzxDgkz5QJw7JYgOoLZSHNil7Ow8+8cWzaUAtWnn1HskD2DR26ZmClBKlSJLlBNNSdL3N3ck0IpHJfFmKQucrT9lSkkEWYs2q6t4BNhcyUg1cigvxv8AvaGkrxKB1M6rfgGpZton5sMMkwKTMGvhwO5tAUkjNpinCJRt0qJA5a9r25MT2b42epWmaFJN2JelWY8Xt+EdIw6pRlgIVpcdVA4ICm0lSmS5JuCPK8EYvJ8POToWNel2IfUPnBL0pqSQL2HMByDDKOrzENZCCdo3+Ick/lprA6kfMhbXD78Ht5cw3yvLypqerQA2Fyr4iSkiig3lwYlMVhFyVqQp0qSWP74N463gsvSnesZm2Q4fFABZMuYAwmBjThQ3HsYDji3NyT5mCstxplKdy3AMVuP/AIc4xLmWhM9PMpYJb/QohT9gDEnPwSkkhSSCCxBDEHgg2MBU4PMErZT1ayu3a1oZyB5uSG3+jXjnyUqSXFDBEvMZqbKPn9KQHQNJ5T7CMjnn87N/vV7mMgGWAy4zeonSjdTe7bU5MUeEyXDIbXLBLmq1XZnLEsQxJLNbygCVOSKBKQw5IDUoxftXtaGOFxAB2rU2BUaB+6ifK+7wDhOUYZYKVI0OCApCgk9iGURQ1FN2aI3NcmmInTJYCphTXUkEuDUH2ixkZkGYMw7uH/0gtWh1H6bKJec/EmqWCSHDHsKV82gJjB4kyiQQSnjg70MFzc5oyU+4Zva8O8RhZWJnKU+kBgWpqUL0N6NUR4zDwpollaF6muCGPt6G7fmE1h1GZNHxCVXNYtcDiZa5ZlzQCliHI+U7EcERErlEEEFiLGPczGzCGJDG7BiYDXOWIp/D0hMlOphrUHUe1yLWAZ2NXPESKfnQOVD7xFVJnU3O9HNRUF6cbC72gG+Zy0T5RCw9HSti4JYgvoG9w7fhAzpbEg7UiuEw1NX50kVU5JCnKgexoCIlszmD45exIJ+jwAa5ZACtJ0vdqfc0Psoxql0YhNq3UG7D9IGxePJDPS3ZoWYXHqSsMpkh6djtAVa0gIAQrUXdTXADgD3g5eaz5Jl6D8IoQG0pAr3pe9bwlw+KSAovUgVaz7t7Qww86YQsrOoltJUqxrVjyPSAcpzhCJslS5IUWBmHUXUpT1A2uKdu8MMNJMuaVoUHCAoNXUkkF1DctXmEeEx6lrUZiUjpISQ3SQKmlSGc+cbMACkpWhTqUSkKBZgOE3NIB/Lx0z4YJ0qLlf2tyQEkg05btWOZ55i0zV6kgVd+nSf+6rEjkQ9znPSEpllSz0k6gqqXNK3dxUvakSU+cVF1Ek8mAGmQZgswCGJ1OA1N+PwjTIkFZawFzHrE5eUjU7j7uICowObg2U4/1bU+YMaM97PDVOeKCalbOWOsAhyCHOzV5Ec3MqPctJepNjeAps5zNeKnJTKMxemgIcmp6jT7I5iiTPVKAQVEFnVp6iHtV+GLA7xMYVCkpQxKQUghIpd6qa6m5tBksmAohjO/raPKMQSbwlGIIjfhJ/UHgK3AY0oNCSeXjZ/EPL5c/BDErZOJRYtWZLBSlWo8pKkkE1uPJFLxxeka/FvjBEzCpwyUhSwepY2S4Vp7nUAezd4CBmIjSqXG1c2N6cDMK9GhQUz1BoGJemzAwAOiMgz+TX/b90fYC1T4ISoApn9e2vSUklmqGbeuzUEJ5koyi0w6SLgkc1aldmO4ijwmdBVUyRKGkOgLNC39yyKO32noBCjx5JCzLnaanoVdzuglyf8AMHc0AgE+KxZmApSS32jWr3AclgYSqls7EjyMGJnaRTeNDFRYAk8CAdZFjCJYSnXR6ay3t5aqd4dYrNQmSoXBDMC+5I+YDZm1Avp2iMXgZ8t1fCmACpOkkBuWt6wxyLLytlzQpbMUoO4Ysa3ZhejfQNGGwk2a5ly1KAuQKD1tB58K4hneWOxWQXpT5b1FIo5M+4+GToYKCQFAh2br/tNaC8Fpxt9KlFOohbr0nYdJNtqC9RAQmP8ADGJl9bIXpP2FE/KQ9CBu0FS1FQHcU3bux3d94rZ+ajSCtSa261GodIADjgGr1iLzDEplz1pA6CQewdnDfu8AUVNtxdN/Orlt3iazGY8w+0H4nMktQgnt+g/bQuwUgzFsyiCakAm/3QHyTKmLs5FA4Ds9POD5eQLZzT9/Q9jFnlOWS5aRRL6nUp2ILccfnDMYUUv/AKmcF96QHOEYNcs80P0Yh/aN0vHEkaxQnS55a/P7EXk3K0qegJ9jV4AzHw2NNBUJJAqT+/0gJwZukhIKWGpqtQCNK8+UdKgAGUXTdx/qaAJ+CKCxDRqlyhqAO8B6OIJABsKCMMVOTSUqBSsOlqg/Ru8KcPhCmYBMQQGJAUGdm94ADBz9BLvpPEGYrHpUjSkHuTSgrQRUYQpX0qYpNGb9t6RJ4uUErUkbKI9i0AKY3ZbI+JNSnu/5fWPWGkGYrSPUnYekMsJhhIUoqUFBQ0gim4cFxQl4B0uSk0G379o8qkgCA/jMotyYEzDNdAKUl1f+39e0B6x2PTKo2pfGw8z+EJcRmcxV1Edk0H0gdRePJEBsOKWQxWojuox4Cj3jyYMyyQVKB0v1AfMUkHlKgGfzeAb5Fkhml0rLMQsKQbcUsfKrgEO9OlZVlEmTRSllQSAFrTWhqQKHTt3hRl3QkaSulaGhe79LVPrSDE44JoFG9lJ1Ibcs1fLeAttcv+1PsYyJD+o/50/7F/nGQElIn1sK3FQ4oSKeQq949+JcSDh0hwXmAghIGyybXqTakI5ONAAJmyy1yCRzagI2rAOZZl8QgA0H1JubCA2YLDCaousJSLm9+BFZkuBwyAxClPclSg5qB8oFNuzjziCwuMKF36TQt98PpOLNwp+4JP8AzvAdBw0iXqQuVNASalKnA7kEpNPmoTubvCTxaiXLndCgULQFMQAAr5VVfzt/daEsrMCnqUphQuWAcD9AHqQ8Ic3zkzZurRqQkAJBc0G9XvUwFErGhRvYgpIcF7GooTGpeLO2mm5SO+wH9weEKM5TwR6D93jxNzomwL1Dk8wDzE40SwVKZxQGh9iDYHbgwrM4F1K3q/6wnnYhSy6i8eQks7FvpAGYLDIUVKVYGg84cZJLlGadN2Lo2PB8onyiYhyxAfQX5uxF4YZDjCF6VL0g0Zq+/GzQF3LWm6kuAWKkWS+wFifXmCsJPBKQmYpKtVNR0oS9jqJYPVx2HMIJc4JFS7VCRUOC3UxGzwbh8TQoVMoDqSlIcFSmCurZgL2pAPsPOoKB6gKG5FtVacP2EFyV6bApepYajUXS52J3+sIsHMcEAdezHZq0vv8AfBuIxXw5ZIIFGlkq06TWjnZ/21g59nkppqmSQ5cOXdzcdjG/A5TKXRYU/IU30tC7FsVFhpD2BdvIwRKzJaRYON/0gPcmWqXOUgzCdDgVuxv7Q1x80fBUTRQYp/1PT6PAuX5bLWxmklSqllEM9RUbwJneD+EsJCypLOly5ANK96fdAEZctcyzID/MTy9Q9Cx2guV4WSqq8SEuNXyO9tXUVCrmgYwuyyeBLYaXBq/UbitaCG8pfRUVUQAzBlM5BHqPaAIy/IcNLLlc6YCOuydPFACWJ4MMMWjDplqCZaANyXWxTYKUsk3bt7QonY0l1WVVN2KgQ3NSN/8AmAMzzDoUxSrWzh/si9BuD+cAlxjgkOoHcagRWtNNGgZOHLOAW5anvGEEswuWHnw8VmCC9Xww/wAjpSwZQIcBjyxHpAT+Dy3WHKgl7O5f22gbF4YoUUlvSx8osRkk7Q2gjpcdJqHGmjbJu1oQZzglk6wno1GWl7kpPHq3oYBRIk6lM7C5PYXh/kiEJX0uN6m5Hfb0hHNlqlTCFCooYMyrEjWCHUQaB1U5IApAWyVpUwCu6iVsPRRLnYU9I+nGAAEK06jRA1O4cghSnJ3N+eIAM5wlIU7k3oAWJqfIR7RPYFSUoCSNLKUFK4KkpcMe7QDX/qjE/wD9U7/eYyJ/43aMgIzRHto6LkvglPwz8cy+n7QUKhVfmD1CWI4PYxR4bwTh1SpSBq+bUlRIKfhirqYfMxtTaA4opMfEkixI8i0dI8S/w+MpCFypiVoKNeqodLgaiGYXiHm4RoAGU61AKUSOCT9L1iry+SkUa1Deh2DaaE1atxEyqU1RDGTm5ADor7bv53A3gPfiDBoTM6GDhyxG/Zga3eFCpcOMLIXiVFSjpFhc+3Iva3EfMxygILianS9+Bs+7vSkB8yTIVTjVJ0kG1COCAfm2pu/aOhZZ4Uw6QHHxAvqXLX0gsLpTsRwe8J8oGiWDpcqZWpKQkF3epfudoeYfFlKUq+GgBiEnU5DUdr+hgG6PD+GWEj4ASXdSyEqKTsSH+YiytmiZ8TeDwEfGw4YOdTh1M5ehrVn2uYpJOJcsUyVumpBZ2qCDv39YaSMUJhsnWRRKiHQDRRBY6tqdoDkWEx6UjrJS9AohncMekD6wyw81IPSpIHyE2JCiXLG9PwgTxzlgRNKkg6SxFGDcsAGc8xLLWqlTS3qG+6Auk4+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/uDTw94cEwGgUhgVoUrS5D6FBi6Sz1Dg2jo2W4GSJbS0lKiErSCwWkJI3VVnDnzpeE0oAHShWl0htLuNL1CGApzxSGUjFO6whYIGkr0g3FDyAd9vugLPBTAZwmrSGA0yyDQlbmZTnpFexjTmOSyp8kmaiUuaZrhVDoJVpAQQ2otRqAl3hJgsYgqlOSpabLFvlbqZq7epiiwU46QtctM1YXql6SwS/SGOwAve5ptAch8deCk4Za3WCkF9VCou5A0gvqPJYMAwrHOijQrcch2v3aP1TmGTmdJXLZIUtWtRCOlLEGhChUhq139Pz94vyxaC5CRUuEpAAa5Ju5PPvAacrxoIKQXYF3tXgvVhBSmA6gkAJo5AYu4dt+PSJQTlJ0h6Av8Av8oc4TM0k6WeoZjy7P3gDWPf6xkff64OZcZAXcnFlNkSmV/aouAzVbccQ2wWZKCQRMSpOkig6geWZnHER+DxDdOhH+Lp0qKm01IdrV7wwkZgToTqQkhkhQAAPdRsXo5tAWqMYoygkzCZakpSwQCa0U77EU7Ry/x1l0tE5Spc0LSvqSaWOzJSxYuHfb2rsHjEhb60pLgqDAancC4YVa0IfHMxOltISz0BAq9CXvT7IrAc+mojQoQzwOGE1bE9IZ2Zy+weKXCZbIoBKSdi4BJu97HZvSAkctxoCSml3atXpV6fvyj5icyUCCC5Nnc19/IxaTMhwy7ykg2okA3v0WZwCdu5ifzbwgkDVLURwlRcFrsosWar2gCsBihpAIBUAzuW1EVYbwyw+JCZmnQkONJMxVEk/acMzd4kMuxJlq+GpJpdyA2z2pUiHmFmi6WqlnUQbh3HdrQFLgccoqSNEtWhKrONQDnUS7lQ+4CGMnHAgHsNRS6VJL9jZgTEpJn0S4olJAZhdyCfePWLzZMksFgK6nazAUBIdz2gNPjKcudNqoaexNSBfSXam7uX2hLiMmZBWlRLVIPHL25gfCY34inLu7sVE0dyxuz96PDGfjwmWf7mod3I3D1cvWARy5JUWF4ZKyNTUUCeN93pfineAcvnh1B7htm7X38oZLx7D7qOKi1a7CAAy/FfDUoKoqntxDFeKXiUiUhj1/MaBNDvyQ9N6Qpw2DOImKV9gFyQkhzdiwJc7lqReZblqUS+kJJNAkEJoQSHCwxmA9QdnBBgEuI8GKEvWFr+IOoJYVZqsKgPzyIY5eoKAIWVDpDgMoWN90lyW8qRTTFJYpUVF2SaJmaTMFyFsUhfylILA2IiDxOM/l56pahoQolQcB0uOl7sRSu1eYB0AkTBLKulafiAEKZk6tQDkOyqsWv2gLP5YWhOvZVSpQ1F3FgeCD6AQYjFIXpKixSXBYFwpOkgkff2EIs9x6QkAEByGoHYbuALUgB8RgpBH9p5FfoT/wAQ98M/DSgkAAME6gkupv8AupW4+kSqsXUb1s59metS8PMkxZKFJmMlyWCBt2rtvWAopeKQA4+IlQoFDfvq1PaCZWLQFjTMmqSQAoBISfJtTHar1hOnFEAq1lLDShNXIVRXYBnc94J/mZaSlAXN+GdBndIfU3VpD2ALByHgH+FxikJlqC0rSSTpJDsCxCtNQ7OBDjKcelKk6JhQVKPSQ6SWO/BofMRGompShQPxErcbADRQ131O3pDpWIV8QmaC7BRUkJcFQCgQAGIIaneAucNjUsn488lkqLAES6FgVfDYMP8AMdzHL/4mSZWtS0hBSW0lDtq0tRm48rXixy3EKGpI0FJ2YpIcEqLBVNi23MQHj7GGZNWtMxaUqAcFCtKi3UAqpB7KaxgICcmB7FxQwVMEDzIDRpj7GRkB0CWQHLA9LEq2JI+Xk/mYLkTClKhSpDhnIZiC+3EROEztSR1gKIsCKNsKfS8M05+NIcUVyaqYs54apgLZGKZyoJcsobCrOPS/vEf4izMTFAJ0lKaJLMoDgjb/AI7wDjvEKpgIqmuxan47wBKKpimFSakn6kwB2W4pKSQSxJHkf1h1JxTgChHkaVDW8hWJrH5atFSxHIj5hscU0UHHO8BZS8dwBufW9xYEuD+UFy8U9A1Sw00cWSG1XZ7A/cYk5eYI/wDU93+6PM7MZAOpgtXl+JgCPGWCacACkqqCQbsaV9/uhGjEzEOLFtPDMzNB6MQJp1kh99gmAsymJKyUmlK+QAMB6mZqs0JenNQeX/CB5uIUr5i9X9TDTA4BFHDk82q7NHzM8rEs6kl0m16UFz3gExTBacumkPpJ87x8ksFpezxRontuO2zu7E7DiAkVAg8GPqFqWoJe5/ZhhmiQqaybn74EXJVLUFOCx2gLbK5CUpZOlgCk6T1bMQX6VM5PkYaSJ5oVCWAsaSmYkKdSQ0s6mClefD7RH4XMEkA6iC/zbg2PY0+/vB0rMg5U6VEkKZyTR3Z93fb8ICnTjykBlKTRPTK6UggFXSomqFWawLtHNs7xQmTVEBhYVJt3MFZxnBrKQCkMxcMWvvXv60hPKkqVYQG3DzplkqIEfMTJX8yi8e5LoLKo8FfzaaJFa/8AEAtVJUKlJHmIdZTiiHPzdNeB/bQccDmNSlOC9mrCsHl23aAtkHpDkgUsfsmpqaQZLmKV8VMtOlKqkOaJQ5ZyH3eJTB4/5jUJSlnJchth9BDuVmKVHUHY3el3AAHNoBxg9JCAQpD6ta6kKSGI6eAWB9IPwUwuCHohuQqtaeTf7YSpmghioXASCRY3YWfaNi84l1IClEBBKQTSwe3qYCgm4tMqW6lJJQpku9LanItWr7Rz/wAQYwTF6vi6n/fl6ffc7M9zVRT1J1JWAa0KSAwYjf0q3eBcBP0szM/EAsUqNaoOzRKfiK0ClCQBZ7/WDcu8NzJwcUBsr7O/rxXz4gEWmMi2/wCilf2o/wDIr8oyAhtEYlNaVPasNsPlxXNUkpLA2BJJ8qA23hxh1FBCfgzRwdBYs44ZubQEz/LrFShQHJSR9WgjLsQEEvu1fKOj/wBPUnoJZRTXVLJSoEdLrDuQq9BAWKyqRiHLBJYdaDaj1RQJFqqrAS2OxySgpBclrV3eFahDibkSkTvhLYb6qsRR2IBqHhr/ANKy1J6ZnXs7EE8OPMfpARplx4KYPxOGKCUmhBYwwyTCJIKiAXLBwG4uSGv+3gEYltcN6Rik7xeKwiJiSkp2cHSaXI+y9q3sDWI+bLYkd/3QwDHDYhBGpxye1n/GNGaYxJQEpIO/5V9h6QCjD6iyQ5Owj1i8vWgOpBSOTANkYCTpZQBLVLV93hRPmLllSNQIBob0uPoYY4XB4gosi1NSmLbPT8oU4hCwo6h1PXzgNsnDTH1sDvU1Y8CBcTMB3aGMzHAhwQORxCoaVzGJ0gm7PAestxK0KZIChcpNqX8qRX5ZmYDKOGoUu6Rq4appYg+h4jXlGUy3QZqer5UqQaHzTv3blossqlykTPhJBmBiRpTRK6AkAgAMnVQvtAc7zjLZ8+Z8YyikzCdQCSUo00S5FgU6TfmMl4Qy5hQAWSQCSOz1+u+xjreFkyviCWiYFOdTKTpAOn7Mxhegtt2jZj8olzBMC5adRYJJW+oVDhYABL7HisBxjMikoTSu1/2+zQqUmLXxD4TmpK5ilEgkkEpIASL6jyLMHtCcYaWEsUuWu9YBAtZNyY8wX/KlSylIc1aHWE8KLUOqlPLfb0gJmCJeMUN6O7WinPhHg+1W9oAxvheYgOBSAUjGqZP+VRUPW8b8GtSnU9TQsWegb7hSBVyCIyRMUguICkRKCpSkmzPb2I37+sTiJqk0B8oMRjVTOgMkbt2j3/KJ1JYqftX6MfugGmRZcAyyDquCHet3GpqH/iLHBTGvpY0Vpanm52484Q4NLMEpdRppYu/YJA9oa4WczEapaSNJLagSL2HLeTwDXR2lf7B/9o+wH/Myv7B7n8oyAgJGNT8ZfClUqfK7A2tFHJxpYvZi6kk0O3SAXIpfYmIFaYKkY+Yi4JFbuL997QHS8JmiqgddCkpUUBykAaS6dRC2BfbTBsjEpMvRJCEDUHJTqSv5rrLqYFgDWoFI5yjPgfmfkdmGxFY2T8/Sa0JIZTuaAigs3L8wFV4hmzEoSop6kqpoJU4UTq0seXJDbDiPGWpnL0qCS1OTpTS7Xeo5p5QP4cmCbWaRpCgepIIcH+5KqU9al4tpGYBJ6VpZJdIZw92VSjbenAgOf57kOIK5kxSG60p0lwolVN7DuTaEGFxKpZKT8pNSOBdmu8d7w2LTXUU/DUOpRW40rqo1DOKAP+kIPHPhRExCpslKlMAwCgo6buEkBg5rc0ftAc2GdJAOkdRtSgf1dhQe8KFzHcwXisIUEpUGIuIEmCAb5DiUpQpVHcuaUYbagfpDTFY8LlrSqoa48hZSrd3pxEbKxKpZLWNCI9zMZNWKAtQEgE7EAP3G3aAZozYEAkh9wT+UK8VitaieYz+nTHqA+nXfY/jf2jUcKtgdJY2pd3qORQ1gNEyHOR4UVK1oKRUDUHCti5SW/SFkjCKWWAPelvPiKHKcEhILkB6Gh7GgqSPaAfysaiWUrlJUVFlAEAgAXuORwKw5nZpNRMQZSEoU4o5OoqBVpCS9GdxCUYyVp+IlLqSelPUGD3NOYZZdmmImomukKUgBXxACSkEtcee8A/xuYrSUpMkO6dR1KOl7lEtVBTjzhviUrmdSZpUg1ZU1gDdJYF0kFqRLZFm08zGmzeghQ1ra5cDr2e/beDJSUyFicrSpNU6UqBah1Ko7c1gC/EeCGJlErWVpUGCjTSRUjsdx3EcizXBmWtKEkEmj6wSe5AFI7JPMsBa5U8KCgCyCztVWoAMmj+0cyznLh/MqURqGp9QVvQ/Lcd+8AZ4eytKEBUwI1kVLFXaw/SKSUkC+kKuC1ezUItzCnDTa6UknZtQSK0YEjneDZU4lgSeqy1TAAwooAqHIIBfa0A4w8sE0q1SwSaHmjhoKkYFCgBpJBGyumoLknzMKJWKepUSsAaVEvQAuCSxe1hzDjDTXLgsCwYMpOx57t2gIbx14a+CvUkEhQJpUAUor+0gfePWMl4cFYBs8dj8aJQvCA6WY/Io6C5ck66uafKfPaOQTkwDJcrpdvlr5NCmdi0qIZLPzp/8AkG9TaPc7ErUGUskcfu/rAM0QFbhJyFpTUNuUsVPZvweDMLOCWLuUqpLUkkNdT1YdxEllWZmVf5QDRqk/ZAYUL1eH8nMpVKqSS6aF9gTa4Y1/F4Bn8Qf5PaMgf+Zw/wD6iv8AZ+kZATnhvDpUsuKgFj6H0hzipCVS3KRxT/t9rm0fYyAjZyA5YbmNJTGRkB0vIJLywCSwSVcuWFyRDOXPOgAABnqBdjvzGRkA1M2ygAAdIKR8rFn6feK3C4ZMxJ1B+n7jSt4+xkBw/P5YE5YD0JDkkksTcku8JZgjIyA0S0ArSDYqAPvHRMpyGSFksT8RSQoFmY325jIyAaoQhK1pEtGkGxSDs17xqzLLZZQFaAFFKi4obD0jIyAhJ8gS0OmhNzvcxtynDgzS5UWGqp4H3RkZAOMuVoSGA6iQXSDRTgi1qmN2cTDJmFMolATWl/U7xkZAFT8QqdIllZqEkOnpdmLlrmt4d+GMEiZg3UKiYoehAeMjID7mB+FiWSzEFJSRRgogBvICILxLhwnFqUHqQWNRUcRkZAHS3CQly1C3MMpEhPwhMapnFFy2kBJa/ePkZAb8NOLo3AJABs1S3uTDfLUuxcguDSlQw2jIyA8+NAThVdaqFwxba1rVtHKVCMjIDWoRuwEhKtZIdmZ+8fIyA85lh0jSwZwXaF5TWPsZAedMZGRkB//Z"/>
          <p:cNvSpPr>
            <a:spLocks noChangeAspect="1" noChangeArrowheads="1"/>
          </p:cNvSpPr>
          <p:nvPr/>
        </p:nvSpPr>
        <p:spPr bwMode="auto">
          <a:xfrm>
            <a:off x="109389" y="-1259085"/>
            <a:ext cx="3455789" cy="2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data:image/jpeg;base64,/9j/4AAQSkZJRgABAQAAAQABAAD/2wCEAAkGBxQTEhUUExMWFhUXGB4YGBcYFx4aHhoaGB8ZGxcgHRgaHCggHh0lHR8YITEhJSosLi4uGh8zODMsNygtLisBCgoKBQUFDgUFDisZExkrKysrKysrKysrKysrKysrKysrKysrKysrKysrKysrKysrKysrKysrKysrKysrKysrK//AABEIAMQBAQMBIgACEQEDEQH/xAAcAAADAAMBAQEAAAAAAAAAAAAEBQYAAwcCAQj/xABBEAABAgQFAgQDBgQFAwQDAAABAhEAAyExBAUSQVEiYQZxgZETMqFCscHR4fAHFBVSI2JykvEWgpNTssLSF0NU/8QAFAEBAAAAAAAAAAAAAAAAAAAAAP/EABQRAQAAAAAAAAAAAAAAAAAAAAD/2gAMAwEAAhEDEQA/AOf5RgZZl65gCnozggCr1CuNjWB85y6WylJDKoTdrWALNHmQqZIQUzJJRUl2NSRudXBFqUgPHZi/SkO9OGPbaAVgMQeC8NcHnDMClJdRJJLMOH/GDMv8H4iYx0Mh6l7iny7l7bRRH+GSqdTlVAAk0uq/lRzATifErpUyQlvlDu5NA9uzwFmGdKmgAgMmx33P3kwzz3wPPww1LSWJZLVf1H2u3YwhOFLs1bNAE5TiKkOxd43ZvjH0pJch/QHaNEzJpgTqIBAuxBaNErBlRYU78QB3hycAtRPb29YsZWKmOPgzJSBu6WWTUVUxo9GEQC8MqUdQILdvwhpgc2Bo7Hg2ejNRrj6wHQ8I61ap05RKrqlgAOQj/wDYWNtIDFjpIZ42YvAkoBkz0pLJCVTUulzqAAUJmzkNXlt4jpGMRuLhulQG+qgZ7j8oJneIUIGohIUpioAk6m3A2U9XgBfFmHmJRLM2bKWvUpjLBA0kBrgP+oia/l1kOASOQI9ZlmXxVOzJFAOB3O57w2lYlISC4ZvpAIcPM0KfbejxT4HFpUliQ7A6QSx/da1uYm8SgqUooQopehYt6R4kYhcs/aSHrSu258oC0QRUaWWpYAJLBIszebe0MsMoVCCoJKk3Y1TcvsK084i8PnyhVQBLEEsSeB9Pu7xtmZ+6dLEgiztpuKEbs0A88T5wCAGBpYOGJDoUmuwKhaEuSzuLg1/P98Qpm4hSrkn8N6cVjS1XgKjOs3BMouCoBQURsCzfnGsZuhKT1BRIYAF6nngQsyzJps8slKqh3Z729DWtoqct/hzNWUgqQBqf5iCpCgAgsxYhTuLs+7QEnIxhRZiOD+kbUom4gvRhQbAeW8XM3+FU77BCyAXSlwXSzg6wG1ByDu4pE+rK52F0pmgIU5oSxvW/FoBHicEuWdK+HDFwQdwY0KTDvOsSFBCQQSlySLdTUB9D7x9yjCoKQpSQokn5qgN2tATcxEfZOKUizUtS0Ps+wiE6VJAS7gpFqNUDaFOBkBcwA2v+2gN6M+UBubs482rvXT9YK/qsxYTWrdWwOzNuG++DU5cg0IA86d3FGZx5wnUr4C1IIdqAvVtnpeA1ZhKUJgF3A0+VvpBIykFBOo6gH2b2aPQw65pCypKSG0i/vG1eP+G6VIOoUI29+IBV/Kdx7n8oyPX82uPsBdZpmgmJUlTkVHUADsQ5HS9duIVeGMolTHVMAIDs7M4ZgUqqWd2ZrQhxOcA/Kmr1e37tFdlWMT8NKQEJ3diwe7Fq+0BSysTLYJCQUgXHSxfZPH6Vh3hMSJgStBJKakMQAS6a87xGSMzYgFavhlQJAb1IFnZ2hnLLj4ksqCVEpSSznSxsCzih4gLES1YjSmYBpALhKlJdRtba945H4rywYbEszJHTcEO3YB719e0XeFzBQ1OpmKSdAZR5oLg9omf4hYoEoTKH+HoAUQKBTqOk8Gx7wCcYgIlkkiopUF3doR4SeEqOqxF+OI1EQXgMEFgqUSA7AD84Dxjp6NJDgk8QuwqUuQaPYmG2IyXqGg9Jq52a7wPjMoKE6gdQ3oxD23tAC4qWlCWBGo8HaANMMsBgNaqjpH4ci8OpuUSigsGPPlartzy7QEtJklaglIcmLHJvDaUsV3u59NTB2o94B8LpRL+IpQdYOkdqA/f+EOzmDkuTWjdXUwUFAj5R81CO3EAyTlsu5c+oZLXB0mimYh+Y1z8DLIrpYizvepskhmqK7wv/AKnvX5SCCenvUM5JDv6QDmOfaBu9wAqhe7NZI2gEWPwqUTFpTUBRA8oGKBHlWIKiSS5NSe5j4VwH1UHZJlxnTANClJO9QP8AcIWLVFZ4UkICNRFTcmnenS8BaZNh5cpKUhKklN1dh/mag7EcxQYXFOKpSQ/UQWDfZIYl6tttElKxBIFlElglRJU+zJFntveDpWJGqqNJDsmqikgsEF2oTwIC1wuYECo0lXSotWrAKdLNRo25pgZeJlaQkIWiWoS1FIdJrXUo6QDWhqXe0SmCxYBospoOlXTV9j2Pe0PMBjrayxH2dRKSaiqB1aXbnmA47n2W/AmGW5LXOnTW9KlxasJhjlSwQGI4MX/8T0AzwxUkq+ypO5AKiVAmm4FacRD4zBoGkiY5BDuGHeAoMmQwC1p1LO9NwWAJNga24eCcxylKh8SWgJmhhpepKnooANwzt+ELMPMG2h0MUkpcJsS6u/Nbd4d4KeAAUmUEl2PxCh1HpUNSlVJAdjakBNrzhCRRwXPT37gilHDwgxU8zFk7qP6CHnivCBKwtNQrpJZnUHD05b6d4Y+E/D4UNc1GpJbpKWII82LVHm0AJk2UYicOlBoL7Agsx4etYfL8Az5pdSkDoDFybXLszOaVisw81KQAG6bkpIDH/TT1hphsYkgfaAILJFGBcEENQcdoDm3/AONsTwr/AMZjI7F/Oft4yA/LywxilynFlSAgqSSAVHa9hx6DmA8pwyTqUoAl2APvvTiNq0KBdFA+osPM3bdvrAPRjH1FSQ5A0hPSA16XNIKknQrXLX8qksoU6jUMDwxHpE/JzgFgtPUekN2pbZ7QSc1lMCCQ9A433c8QFXhp6kKYqHTqD6dTmpFth+kJMwzgrnFQdKh0kEGrfKbm4rCbM/EBJSmUQUgFOkPUhgkn6fWPGUZUpZKlKLnYEitGBJHEAy8Uy0dCgAFKB1NYszFhY1L+UKcFjtHSX0u9NuacRUy1B9MqSJh1NqJCUAjbUQ6iKghIPcAwZiclkTUNplomVZaGANQPlBqPr5WIRxzcFdiEM1q+bfhHzHZklSNKXLsCWYMC+8eJ2FAJBDEUPpAq5YEB7yzGBJUlVAbFt2N6wbiMzRXqFGNAC4V3FL8DeE8yXGmTglTFhCA6jb9TsID1IzEoWo3Cjt949IKmZsGoTtSv3R4xfh6dLPUkAGynp5ecaMNlx+KlCg72Y8ebP5UgNsudMmlk0dy59P08oMyvw1NmK/xUrSHA73rf29RFdkOSSnABIWKmrlKUgFKgmxOzs43DB4qsCFKHw1S6Dq1FTFSBU6kpurQKeUBzeV4HnhS0qQoKSTpAKXKRSo2LkexhXNyGclSk6S6QCfUA0/e0dpwiwslJC0KSEhClpCzpJqalgBSvAvG6ZlqZsrQtSUoSPhuHPU19YBbpI5D+UB+fJksxUeHp50BwUjtuLXb9ubtBXi3IJcgAJUKOAdJdfBctcObccxO5ZiBLXb17fvaAsEzHdwQpiAB1EnhTkN0vUcWg2ROI+VUv5CWOg9KiKEtWYH8wOGhQmaFJICqOCGtwSXqf1glCwVVASkuekaWcMlia6bPveAeYfEGju2npOkDVUtqc8E1HAGzw9y3E7BiUhgSA7OSxaxpQvErhSdIDqLHTejXQ3FdUF5jmwlS1FwpRSFAU2vsS4d7bDgwE7/EHNdU46FEoBcdeqoDKCgzhQLvVoI8JYHCrAOKlfFKqsVqSANm0EV84kcRifiTSoi9WLGvsIMw+bTJdglXDvT2MBY5r4ckS8QoIxCkSgykN/iKDiqWJSGalS/YtVZMSJaihRlmp+ESCARYukVDNvR4V4fxE3VORqrVTH0sRHheZpmKBQNKRYM5IckgknvbiA2Z3NEwAEpNj06gHo5IZwSXAYWijwC0ploHSBpDhiX8jvuA4tEXm+IGmrEbADSPJvevnDvJsdqlodxpDAPZ7Vu2/pAU0rHDdRCQ5CdOtqMHcb0D7Xg7C4/5f8RIIdiC1tVFdyLekTKcSakrU4SwZzswDvQNq9oMlzlEjq6iQkI0MW0sg6QNNQWG7ufMKD+oJ/YjIntauR7R9gIPDYjQpy5SaEORch/pG/EZokhkglR96u/raBVRqw6gJiXFH7fjAbpWVTFVDP51gSZKUKF6bccxaYGaHuG8xvQOKCgeoepAhR4kKfinTxUcGAX5JgtZKizWqbd/3wYqsnnhR1IDpFEm2si/YCjCtSITYDDFeG0pIS5ZR7PWrXh1hpQACQCUpDAFk0KWLE0JtervAN04gkEMsOCop1EKoWo3TprvuHj7jc2EtBWSog2SX6nABD8gi5reFeIzFEpL6mIAAuFvuNQvEzi8wVNUVE+Qe3694DdNnkuTclz5mGOR5WiYNc09LsAD9aOW9DCFa4ZZTmoCNBLM9HUHHpS5FKkwDfOchkiWpctwU1IJAbZiSzMxLXrCDJsT8Nau4vw1b8Q0zDO9KCAtRoQEkstLvUHzc+sTCMSxe7hj6wDrNM1KhpBo4o7h/LnaGPh3EAh9CyAW+ajiqmejNT1iSmYgUABuO31H3xVZPiiUArqCbA0NC9fIX8oCpwpUsJm4cGX1KOtwFPs5UaA82g2cJ4no0TSSFBqOFFXzl7NeJlckTEJMkTCkUUbdRFA/DQwXmeKlLloRMKSgJSyQEubKDge5gKZGOmfGCCgFHWFfD6VK0guVA7bsaQfl6ka1fBIWAxKAdKAr5RqB+Zyew3eJ7C+ItE4pVJAQv/DKwSVJej7P6iGEopTMWqXMSqYkoQCkHTUsNTM7lqEbwGzxDgkz5QJw7JYgOoLZSHNil7Ow8+8cWzaUAtWnn1HskD2DR26ZmClBKlSJLlBNNSdL3N3ck0IpHJfFmKQucrT9lSkkEWYs2q6t4BNhcyUg1cigvxv8AvaGkrxKB1M6rfgGpZton5sMMkwKTMGvhwO5tAUkjNpinCJRt0qJA5a9r25MT2b42epWmaFJN2JelWY8Xt+EdIw6pRlgIVpcdVA4ICm0lSmS5JuCPK8EYvJ8POToWNel2IfUPnBL0pqSQL2HMByDDKOrzENZCCdo3+Ick/lprA6kfMhbXD78Ht5cw3yvLypqerQA2Fyr4iSkiig3lwYlMVhFyVqQp0qSWP74N463gsvSnesZm2Q4fFABZMuYAwmBjThQ3HsYDji3NyT5mCstxplKdy3AMVuP/AIc4xLmWhM9PMpYJb/QohT9gDEnPwSkkhSSCCxBDEHgg2MBU4PMErZT1ayu3a1oZyB5uSG3+jXjnyUqSXFDBEvMZqbKPn9KQHQNJ5T7CMjnn87N/vV7mMgGWAy4zeonSjdTe7bU5MUeEyXDIbXLBLmq1XZnLEsQxJLNbygCVOSKBKQw5IDUoxftXtaGOFxAB2rU2BUaB+6ifK+7wDhOUYZYKVI0OCApCgk9iGURQ1FN2aI3NcmmInTJYCphTXUkEuDUH2ixkZkGYMw7uH/0gtWh1H6bKJec/EmqWCSHDHsKV82gJjB4kyiQQSnjg70MFzc5oyU+4Zva8O8RhZWJnKU+kBgWpqUL0N6NUR4zDwpollaF6muCGPt6G7fmE1h1GZNHxCVXNYtcDiZa5ZlzQCliHI+U7EcERErlEEEFiLGPczGzCGJDG7BiYDXOWIp/D0hMlOphrUHUe1yLWAZ2NXPESKfnQOVD7xFVJnU3O9HNRUF6cbC72gG+Zy0T5RCw9HSti4JYgvoG9w7fhAzpbEg7UiuEw1NX50kVU5JCnKgexoCIlszmD45exIJ+jwAa5ZACtJ0vdqfc0Psoxql0YhNq3UG7D9IGxePJDPS3ZoWYXHqSsMpkh6djtAVa0gIAQrUXdTXADgD3g5eaz5Jl6D8IoQG0pAr3pe9bwlw+KSAovUgVaz7t7Qww86YQsrOoltJUqxrVjyPSAcpzhCJslS5IUWBmHUXUpT1A2uKdu8MMNJMuaVoUHCAoNXUkkF1DctXmEeEx6lrUZiUjpISQ3SQKmlSGc+cbMACkpWhTqUSkKBZgOE3NIB/Lx0z4YJ0qLlf2tyQEkg05btWOZ55i0zV6kgVd+nSf+6rEjkQ9znPSEpllSz0k6gqqXNK3dxUvakSU+cVF1Ek8mAGmQZgswCGJ1OA1N+PwjTIkFZawFzHrE5eUjU7j7uICowObg2U4/1bU+YMaM97PDVOeKCalbOWOsAhyCHOzV5Ec3MqPctJepNjeAps5zNeKnJTKMxemgIcmp6jT7I5iiTPVKAQVEFnVp6iHtV+GLA7xMYVCkpQxKQUghIpd6qa6m5tBksmAohjO/raPKMQSbwlGIIjfhJ/UHgK3AY0oNCSeXjZ/EPL5c/BDErZOJRYtWZLBSlWo8pKkkE1uPJFLxxeka/FvjBEzCpwyUhSwepY2S4Vp7nUAezd4CBmIjSqXG1c2N6cDMK9GhQUz1BoGJemzAwAOiMgz+TX/b90fYC1T4ISoApn9e2vSUklmqGbeuzUEJ5koyi0w6SLgkc1aldmO4ijwmdBVUyRKGkOgLNC39yyKO32noBCjx5JCzLnaanoVdzuglyf8AMHc0AgE+KxZmApSS32jWr3AclgYSqls7EjyMGJnaRTeNDFRYAk8CAdZFjCJYSnXR6ay3t5aqd4dYrNQmSoXBDMC+5I+YDZm1Avp2iMXgZ8t1fCmACpOkkBuWt6wxyLLytlzQpbMUoO4Ysa3ZhejfQNGGwk2a5ly1KAuQKD1tB58K4hneWOxWQXpT5b1FIo5M+4+GToYKCQFAh2br/tNaC8Fpxt9KlFOohbr0nYdJNtqC9RAQmP8ADGJl9bIXpP2FE/KQ9CBu0FS1FQHcU3bux3d94rZ+ajSCtSa261GodIADjgGr1iLzDEplz1pA6CQewdnDfu8AUVNtxdN/Orlt3iazGY8w+0H4nMktQgnt+g/bQuwUgzFsyiCakAm/3QHyTKmLs5FA4Ds9POD5eQLZzT9/Q9jFnlOWS5aRRL6nUp2ILccfnDMYUUv/AKmcF96QHOEYNcs80P0Yh/aN0vHEkaxQnS55a/P7EXk3K0qegJ9jV4AzHw2NNBUJJAqT+/0gJwZukhIKWGpqtQCNK8+UdKgAGUXTdx/qaAJ+CKCxDRqlyhqAO8B6OIJABsKCMMVOTSUqBSsOlqg/Ru8KcPhCmYBMQQGJAUGdm94ADBz9BLvpPEGYrHpUjSkHuTSgrQRUYQpX0qYpNGb9t6RJ4uUErUkbKI9i0AKY3ZbI+JNSnu/5fWPWGkGYrSPUnYekMsJhhIUoqUFBQ0gim4cFxQl4B0uSk0G379o8qkgCA/jMotyYEzDNdAKUl1f+39e0B6x2PTKo2pfGw8z+EJcRmcxV1Edk0H0gdRePJEBsOKWQxWojuox4Cj3jyYMyyQVKB0v1AfMUkHlKgGfzeAb5Fkhml0rLMQsKQbcUsfKrgEO9OlZVlEmTRSllQSAFrTWhqQKHTt3hRl3QkaSulaGhe79LVPrSDE44JoFG9lJ1Ibcs1fLeAttcv+1PsYyJD+o/50/7F/nGQElIn1sK3FQ4oSKeQq949+JcSDh0hwXmAghIGyybXqTakI5ONAAJmyy1yCRzagI2rAOZZl8QgA0H1JubCA2YLDCaousJSLm9+BFZkuBwyAxClPclSg5qB8oFNuzjziCwuMKF36TQt98PpOLNwp+4JP8AzvAdBw0iXqQuVNASalKnA7kEpNPmoTubvCTxaiXLndCgULQFMQAAr5VVfzt/daEsrMCnqUphQuWAcD9AHqQ8Ic3zkzZurRqQkAJBc0G9XvUwFErGhRvYgpIcF7GooTGpeLO2mm5SO+wH9weEKM5TwR6D93jxNzomwL1Dk8wDzE40SwVKZxQGh9iDYHbgwrM4F1K3q/6wnnYhSy6i8eQks7FvpAGYLDIUVKVYGg84cZJLlGadN2Lo2PB8onyiYhyxAfQX5uxF4YZDjCF6VL0g0Zq+/GzQF3LWm6kuAWKkWS+wFifXmCsJPBKQmYpKtVNR0oS9jqJYPVx2HMIJc4JFS7VCRUOC3UxGzwbh8TQoVMoDqSlIcFSmCurZgL2pAPsPOoKB6gKG5FtVacP2EFyV6bApepYajUXS52J3+sIsHMcEAdezHZq0vv8AfBuIxXw5ZIIFGlkq06TWjnZ/21g59nkppqmSQ5cOXdzcdjG/A5TKXRYU/IU30tC7FsVFhpD2BdvIwRKzJaRYON/0gPcmWqXOUgzCdDgVuxv7Q1x80fBUTRQYp/1PT6PAuX5bLWxmklSqllEM9RUbwJneD+EsJCypLOly5ANK96fdAEZctcyzID/MTy9Q9Cx2guV4WSqq8SEuNXyO9tXUVCrmgYwuyyeBLYaXBq/UbitaCG8pfRUVUQAzBlM5BHqPaAIy/IcNLLlc6YCOuydPFACWJ4MMMWjDplqCZaANyXWxTYKUsk3bt7QonY0l1WVVN2KgQ3NSN/8AmAMzzDoUxSrWzh/si9BuD+cAlxjgkOoHcagRWtNNGgZOHLOAW5anvGEEswuWHnw8VmCC9Xww/wAjpSwZQIcBjyxHpAT+Dy3WHKgl7O5f22gbF4YoUUlvSx8osRkk7Q2gjpcdJqHGmjbJu1oQZzglk6wno1GWl7kpPHq3oYBRIk6lM7C5PYXh/kiEJX0uN6m5Hfb0hHNlqlTCFCooYMyrEjWCHUQaB1U5IApAWyVpUwCu6iVsPRRLnYU9I+nGAAEK06jRA1O4cghSnJ3N+eIAM5wlIU7k3oAWJqfIR7RPYFSUoCSNLKUFK4KkpcMe7QDX/qjE/wD9U7/eYyJ/43aMgIzRHto6LkvglPwz8cy+n7QUKhVfmD1CWI4PYxR4bwTh1SpSBq+bUlRIKfhirqYfMxtTaA4opMfEkixI8i0dI8S/w+MpCFypiVoKNeqodLgaiGYXiHm4RoAGU61AKUSOCT9L1iry+SkUa1Deh2DaaE1atxEyqU1RDGTm5ADor7bv53A3gPfiDBoTM6GDhyxG/Zga3eFCpcOMLIXiVFSjpFhc+3Iva3EfMxygILianS9+Bs+7vSkB8yTIVTjVJ0kG1COCAfm2pu/aOhZZ4Uw6QHHxAvqXLX0gsLpTsRwe8J8oGiWDpcqZWpKQkF3epfudoeYfFlKUq+GgBiEnU5DUdr+hgG6PD+GWEj4ASXdSyEqKTsSH+YiytmiZ8TeDwEfGw4YOdTh1M5ehrVn2uYpJOJcsUyVumpBZ2qCDv39YaSMUJhsnWRRKiHQDRRBY6tqdoDkWEx6UjrJS9AohncMekD6wyw81IPSpIHyE2JCiXLG9PwgTxzlgRNKkg6SxFGDcsAGc8xLLWqlTS3qG+6Auk4+WjQ6g7EhjUt1fNbfkQFm00z0KWlTAJBKCkWBZ0qu4cehMR8mapLbpH2TavHFh7Q5Tm4EspSkuoMSWoDdvOAElS9Sgl7n6bw9ORS1yyZalawCQCQQpqkWDGJ1ExWsFIdT0HMOP6lMlJZUpaFEU1WD7g7wAeHx5QACCWsQW96fWPScLMxB1khIV0gq7bDmAFLcgckD3islynl0DhLbMRoqPXvTjmAmcdkU2WNSFagzkChA3OmrjuI9JzMgA1PTWu46X894ssFN1BmJBAID6gQGNlME1Y80iQ8TZf8KaSCllOWS4Y7htti1bwA680NGNCSSLmtLwHLOtkFQDOxV3sHEadMUmQYBCgUqKVB3JSNfSP8pGoMe2/uDTw94cEwGgUhgVoUrS5D6FBi6Sz1Dg2jo2W4GSJbS0lKiErSCwWkJI3VVnDnzpeE0oAHShWl0htLuNL1CGApzxSGUjFO6whYIGkr0g3FDyAd9vugLPBTAZwmrSGA0yyDQlbmZTnpFexjTmOSyp8kmaiUuaZrhVDoJVpAQQ2otRqAl3hJgsYgqlOSpabLFvlbqZq7epiiwU46QtctM1YXql6SwS/SGOwAve5ptAch8deCk4Za3WCkF9VCou5A0gvqPJYMAwrHOijQrcch2v3aP1TmGTmdJXLZIUtWtRCOlLEGhChUhq139Pz94vyxaC5CRUuEpAAa5Ju5PPvAacrxoIKQXYF3tXgvVhBSmA6gkAJo5AYu4dt+PSJQTlJ0h6Av8Av8oc4TM0k6WeoZjy7P3gDWPf6xkff64OZcZAXcnFlNkSmV/aouAzVbccQ2wWZKCQRMSpOkig6geWZnHER+DxDdOhH+Lp0qKm01IdrV7wwkZgToTqQkhkhQAAPdRsXo5tAWqMYoygkzCZakpSwQCa0U77EU7Ry/x1l0tE5Spc0LSvqSaWOzJSxYuHfb2rsHjEhb60pLgqDAancC4YVa0IfHMxOltISz0BAq9CXvT7IrAc+mojQoQzwOGE1bE9IZ2Zy+weKXCZbIoBKSdi4BJu97HZvSAkctxoCSml3atXpV6fvyj5icyUCCC5Nnc19/IxaTMhwy7ykg2okA3v0WZwCdu5ifzbwgkDVLURwlRcFrsosWar2gCsBihpAIBUAzuW1EVYbwyw+JCZmnQkONJMxVEk/acMzd4kMuxJlq+GpJpdyA2z2pUiHmFmi6WqlnUQbh3HdrQFLgccoqSNEtWhKrONQDnUS7lQ+4CGMnHAgHsNRS6VJL9jZgTEpJn0S4olJAZhdyCfePWLzZMksFgK6nazAUBIdz2gNPjKcudNqoaexNSBfSXam7uX2hLiMmZBWlRLVIPHL25gfCY34inLu7sVE0dyxuz96PDGfjwmWf7mod3I3D1cvWARy5JUWF4ZKyNTUUCeN93pfineAcvnh1B7htm7X38oZLx7D7qOKi1a7CAAy/FfDUoKoqntxDFeKXiUiUhj1/MaBNDvyQ9N6Qpw2DOImKV9gFyQkhzdiwJc7lqReZblqUS+kJJNAkEJoQSHCwxmA9QdnBBgEuI8GKEvWFr+IOoJYVZqsKgPzyIY5eoKAIWVDpDgMoWN90lyW8qRTTFJYpUVF2SaJmaTMFyFsUhfylILA2IiDxOM/l56pahoQolQcB0uOl7sRSu1eYB0AkTBLKulafiAEKZk6tQDkOyqsWv2gLP5YWhOvZVSpQ1F3FgeCD6AQYjFIXpKixSXBYFwpOkgkff2EIs9x6QkAEByGoHYbuALUgB8RgpBH9p5FfoT/wAQ98M/DSgkAAME6gkupv8AupW4+kSqsXUb1s59metS8PMkxZKFJmMlyWCBt2rtvWAopeKQA4+IlQoFDfvq1PaCZWLQFjTMmqSQAoBISfJtTHar1hOnFEAq1lLDShNXIVRXYBnc94J/mZaSlAXN+GdBndIfU3VpD2ALByHgH+FxikJlqC0rSSTpJDsCxCtNQ7OBDjKcelKk6JhQVKPSQ6SWO/BofMRGompShQPxErcbADRQ131O3pDpWIV8QmaC7BRUkJcFQCgQAGIIaneAucNjUsn488lkqLAES6FgVfDYMP8AMdzHL/4mSZWtS0hBSW0lDtq0tRm48rXixy3EKGpI0FJ2YpIcEqLBVNi23MQHj7GGZNWtMxaUqAcFCtKi3UAqpB7KaxgICcmB7FxQwVMEDzIDRpj7GRkB0CWQHLA9LEq2JI+Xk/mYLkTClKhSpDhnIZiC+3EROEztSR1gKIsCKNsKfS8M05+NIcUVyaqYs54apgLZGKZyoJcsobCrOPS/vEf4izMTFAJ0lKaJLMoDgjb/AI7wDjvEKpgIqmuxan47wBKKpimFSakn6kwB2W4pKSQSxJHkf1h1JxTgChHkaVDW8hWJrH5atFSxHIj5hscU0UHHO8BZS8dwBufW9xYEuD+UFy8U9A1Sw00cWSG1XZ7A/cYk5eYI/wDU93+6PM7MZAOpgtXl+JgCPGWCacACkqqCQbsaV9/uhGjEzEOLFtPDMzNB6MQJp1kh99gmAsymJKyUmlK+QAMB6mZqs0JenNQeX/CB5uIUr5i9X9TDTA4BFHDk82q7NHzM8rEs6kl0m16UFz3gExTBacumkPpJ87x8ksFpezxRontuO2zu7E7DiAkVAg8GPqFqWoJe5/ZhhmiQqaybn74EXJVLUFOCx2gLbK5CUpZOlgCk6T1bMQX6VM5PkYaSJ5oVCWAsaSmYkKdSQ0s6mClefD7RH4XMEkA6iC/zbg2PY0+/vB0rMg5U6VEkKZyTR3Z93fb8ICnTjykBlKTRPTK6UggFXSomqFWawLtHNs7xQmTVEBhYVJt3MFZxnBrKQCkMxcMWvvXv60hPKkqVYQG3DzplkqIEfMTJX8yi8e5LoLKo8FfzaaJFa/8AEAtVJUKlJHmIdZTiiHPzdNeB/bQccDmNSlOC9mrCsHl23aAtkHpDkgUsfsmpqaQZLmKV8VMtOlKqkOaJQ5ZyH3eJTB4/5jUJSlnJchth9BDuVmKVHUHY3el3AAHNoBxg9JCAQpD6ta6kKSGI6eAWB9IPwUwuCHohuQqtaeTf7YSpmghioXASCRY3YWfaNi84l1IClEBBKQTSwe3qYCgm4tMqW6lJJQpku9LanItWr7Rz/wAQYwTF6vi6n/fl6ffc7M9zVRT1J1JWAa0KSAwYjf0q3eBcBP0szM/EAsUqNaoOzRKfiK0ClCQBZ7/WDcu8NzJwcUBsr7O/rxXz4gEWmMi2/wCilf2o/wDIr8oyAhtEYlNaVPasNsPlxXNUkpLA2BJJ8qA23hxh1FBCfgzRwdBYs44ZubQEz/LrFShQHJSR9WgjLsQEEvu1fKOj/wBPUnoJZRTXVLJSoEdLrDuQq9BAWKyqRiHLBJYdaDaj1RQJFqqrAS2OxySgpBclrV3eFahDibkSkTvhLYb6qsRR2IBqHhr/ANKy1J6ZnXs7EE8OPMfpARplx4KYPxOGKCUmhBYwwyTCJIKiAXLBwG4uSGv+3gEYltcN6Rik7xeKwiJiSkp2cHSaXI+y9q3sDWI+bLYkd/3QwDHDYhBGpxye1n/GNGaYxJQEpIO/5V9h6QCjD6iyQ5Owj1i8vWgOpBSOTANkYCTpZQBLVLV93hRPmLllSNQIBob0uPoYY4XB4gosi1NSmLbPT8oU4hCwo6h1PXzgNsnDTH1sDvU1Y8CBcTMB3aGMzHAhwQORxCoaVzGJ0gm7PAestxK0KZIChcpNqX8qRX5ZmYDKOGoUu6Rq4appYg+h4jXlGUy3QZqer5UqQaHzTv3blossqlykTPhJBmBiRpTRK6AkAgAMnVQvtAc7zjLZ8+Z8YyikzCdQCSUo00S5FgU6TfmMl4Qy5hQAWSQCSOz1+u+xjreFkyviCWiYFOdTKTpAOn7Mxhegtt2jZj8olzBMC5adRYJJW+oVDhYABL7HisBxjMikoTSu1/2+zQqUmLXxD4TmpK5ilEgkkEpIASL6jyLMHtCcYaWEsUuWu9YBAtZNyY8wX/KlSylIc1aHWE8KLUOqlPLfb0gJmCJeMUN6O7WinPhHg+1W9oAxvheYgOBSAUjGqZP+VRUPW8b8GtSnU9TQsWegb7hSBVyCIyRMUguICkRKCpSkmzPb2I37+sTiJqk0B8oMRjVTOgMkbt2j3/KJ1JYqftX6MfugGmRZcAyyDquCHet3GpqH/iLHBTGvpY0Vpanm52484Q4NLMEpdRppYu/YJA9oa4WczEapaSNJLagSL2HLeTwDXR2lf7B/9o+wH/Myv7B7n8oyAgJGNT8ZfClUqfK7A2tFHJxpYvZi6kk0O3SAXIpfYmIFaYKkY+Yi4JFbuL997QHS8JmiqgddCkpUUBykAaS6dRC2BfbTBsjEpMvRJCEDUHJTqSv5rrLqYFgDWoFI5yjPgfmfkdmGxFY2T8/Sa0JIZTuaAigs3L8wFV4hmzEoSop6kqpoJU4UTq0seXJDbDiPGWpnL0qCS1OTpTS7Xeo5p5QP4cmCbWaRpCgepIIcH+5KqU9al4tpGYBJ6VpZJdIZw92VSjbenAgOf57kOIK5kxSG60p0lwolVN7DuTaEGFxKpZKT8pNSOBdmu8d7w2LTXUU/DUOpRW40rqo1DOKAP+kIPHPhRExCpslKlMAwCgo6buEkBg5rc0ftAc2GdJAOkdRtSgf1dhQe8KFzHcwXisIUEpUGIuIEmCAb5DiUpQpVHcuaUYbagfpDTFY8LlrSqoa48hZSrd3pxEbKxKpZLWNCI9zMZNWKAtQEgE7EAP3G3aAZozYEAkh9wT+UK8VitaieYz+nTHqA+nXfY/jf2jUcKtgdJY2pd3qORQ1gNEyHOR4UVK1oKRUDUHCti5SW/SFkjCKWWAPelvPiKHKcEhILkB6Gh7GgqSPaAfysaiWUrlJUVFlAEAgAXuORwKw5nZpNRMQZSEoU4o5OoqBVpCS9GdxCUYyVp+IlLqSelPUGD3NOYZZdmmImomukKUgBXxACSkEtcee8A/xuYrSUpMkO6dR1KOl7lEtVBTjzhviUrmdSZpUg1ZU1gDdJYF0kFqRLZFm08zGmzeghQ1ra5cDr2e/beDJSUyFicrSpNU6UqBah1Ko7c1gC/EeCGJlErWVpUGCjTSRUjsdx3EcizXBmWtKEkEmj6wSe5AFI7JPMsBa5U8KCgCyCztVWoAMmj+0cyznLh/MqURqGp9QVvQ/Lcd+8AZ4eytKEBUwI1kVLFXaw/SKSUkC+kKuC1ezUItzCnDTa6UknZtQSK0YEjneDZU4lgSeqy1TAAwooAqHIIBfa0A4w8sE0q1SwSaHmjhoKkYFCgBpJBGyumoLknzMKJWKepUSsAaVEvQAuCSxe1hzDjDTXLgsCwYMpOx57t2gIbx14a+CvUkEhQJpUAUor+0gfePWMl4cFYBs8dj8aJQvCA6WY/Io6C5ck66uafKfPaOQTkwDJcrpdvlr5NCmdi0qIZLPzp/8AkG9TaPc7ErUGUskcfu/rAM0QFbhJyFpTUNuUsVPZvweDMLOCWLuUqpLUkkNdT1YdxEllWZmVf5QDRqk/ZAYUL1eH8nMpVKqSS6aF9gTa4Y1/F4Bn8Qf5PaMgf+Zw/wD6iv8AZ+kZATnhvDpUsuKgFj6H0hzipCVS3KRxT/t9rm0fYyAjZyA5YbmNJTGRkB0vIJLywCSwSVcuWFyRDOXPOgAABnqBdjvzGRkA1M2ygAAdIKR8rFn6feK3C4ZMxJ1B+n7jSt4+xkBw/P5YE5YD0JDkkksTcku8JZgjIyA0S0ArSDYqAPvHRMpyGSFksT8RSQoFmY325jIyAaoQhK1pEtGkGxSDs17xqzLLZZQFaAFFKi4obD0jIyAhJ8gS0OmhNzvcxtynDgzS5UWGqp4H3RkZAOMuVoSGA6iQXSDRTgi1qmN2cTDJmFMolATWl/U7xkZAFT8QqdIllZqEkOnpdmLlrmt4d+GMEiZg3UKiYoehAeMjID7mB+FiWSzEFJSRRgogBvICILxLhwnFqUHqQWNRUcRkZAHS3CQly1C3MMpEhPwhMapnFFy2kBJa/ePkZAb8NOLo3AJABs1S3uTDfLUuxcguDSlQw2jIyA8+NAThVdaqFwxba1rVtHKVCMjIDWoRuwEhKtZIdmZ+8fIyA85lh0jSwZwXaF5TWPsZAedMZGRkB//Z"/>
          <p:cNvSpPr>
            <a:spLocks noChangeAspect="1" noChangeArrowheads="1"/>
          </p:cNvSpPr>
          <p:nvPr/>
        </p:nvSpPr>
        <p:spPr bwMode="auto">
          <a:xfrm>
            <a:off x="216545" y="-1151929"/>
            <a:ext cx="3455789" cy="2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4405" y="611392"/>
            <a:ext cx="844548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‘Long Tail’</a:t>
            </a:r>
            <a:r>
              <a:rPr lang="en-US" sz="2200" dirty="0" smtClean="0"/>
              <a:t>:  Collected in the field &amp; lab by many individuals and scientific teams.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Heterogeneity</a:t>
            </a:r>
            <a:r>
              <a:rPr lang="en-US" sz="2200" dirty="0" smtClean="0"/>
              <a:t>: Many kinds of measurements &amp; methods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Distributed Scientific Expertise </a:t>
            </a:r>
            <a:r>
              <a:rPr lang="en-US" sz="2200" dirty="0" smtClean="0"/>
              <a:t>by </a:t>
            </a:r>
            <a:r>
              <a:rPr lang="en-US" sz="2200" dirty="0"/>
              <a:t>proxy type, archive type, region, time period, and/or taxonomic group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Commonality</a:t>
            </a:r>
            <a:r>
              <a:rPr lang="en-US" sz="2200" dirty="0"/>
              <a:t>:  All involve measurements of </a:t>
            </a:r>
            <a:r>
              <a:rPr lang="en-US" sz="2200" i="1" dirty="0"/>
              <a:t>proxies</a:t>
            </a:r>
            <a:r>
              <a:rPr lang="en-US" sz="2200" dirty="0"/>
              <a:t> in various geological </a:t>
            </a:r>
            <a:r>
              <a:rPr lang="en-US" sz="2200" i="1" dirty="0"/>
              <a:t>archives</a:t>
            </a:r>
            <a:r>
              <a:rPr lang="en-US" sz="2200" dirty="0"/>
              <a:t> by </a:t>
            </a:r>
            <a:r>
              <a:rPr lang="en-US" sz="2200" i="1" dirty="0"/>
              <a:t>depth</a:t>
            </a:r>
            <a:r>
              <a:rPr lang="en-US" sz="2200" dirty="0"/>
              <a:t>, from which we estimate </a:t>
            </a:r>
            <a:r>
              <a:rPr lang="en-US" sz="2200" i="1" dirty="0"/>
              <a:t>time</a:t>
            </a:r>
            <a:r>
              <a:rPr lang="en-US" sz="2200" dirty="0"/>
              <a:t>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/>
              <a:t>Long Shelf Life</a:t>
            </a:r>
            <a:r>
              <a:rPr lang="en-US" sz="2200" dirty="0" smtClean="0"/>
              <a:t>: specimens &amp; samples collected decades ago can be re-analyzed</a:t>
            </a:r>
          </a:p>
        </p:txBody>
      </p:sp>
      <p:pic>
        <p:nvPicPr>
          <p:cNvPr id="1026" name="Picture 2" descr="http://www.windows2universe.org/earth/climate/images/sediment_core_s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43" b="54259"/>
          <a:stretch/>
        </p:blipFill>
        <p:spPr bwMode="auto">
          <a:xfrm>
            <a:off x="624405" y="4598096"/>
            <a:ext cx="2425756" cy="231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6664" r="37529" b="21433"/>
          <a:stretch/>
        </p:blipFill>
        <p:spPr>
          <a:xfrm>
            <a:off x="3461071" y="4337066"/>
            <a:ext cx="3341900" cy="2520934"/>
          </a:xfrm>
          <a:prstGeom prst="rect">
            <a:avLst/>
          </a:prstGeom>
        </p:spPr>
      </p:pic>
      <p:pic>
        <p:nvPicPr>
          <p:cNvPr id="1028" name="Picture 4" descr="https://encrypted-tbn0.gstatic.com/images?q=tbn:ANd9GcTIyc88JfvMuj2BqF63nlYr3AHGCXCICcRyfhf79IZE6UPSwIj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2"/>
          <a:stretch/>
        </p:blipFill>
        <p:spPr bwMode="auto">
          <a:xfrm>
            <a:off x="7044407" y="4337066"/>
            <a:ext cx="1808915" cy="252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-513869" y="1399428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Bad News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616461" y="3341170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Good News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0" y="2674962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518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5" t="25521" r="28258" b="14013"/>
          <a:stretch/>
        </p:blipFill>
        <p:spPr bwMode="auto">
          <a:xfrm>
            <a:off x="4386328" y="4154879"/>
            <a:ext cx="4757672" cy="272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360199" y="6001578"/>
            <a:ext cx="2491282" cy="832568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 smtClean="0"/>
              <a:t>Community Curated Data Repositories (CCDRs) have emerged to tackle macro-scale questions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4310128" y="6068372"/>
            <a:ext cx="2627632" cy="830993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Paleobiology DB</a:t>
            </a:r>
          </a:p>
          <a:p>
            <a:r>
              <a:rPr lang="en-US" sz="2000" dirty="0" smtClean="0">
                <a:latin typeface="+mj-lt"/>
                <a:cs typeface="Helvetica" panose="020B0604020202020204" pitchFamily="34" charset="0"/>
                <a:hlinkClick r:id="rId4" action="ppaction://hlinkfile"/>
              </a:rPr>
              <a:t>paleobiodb.org</a:t>
            </a:r>
            <a:r>
              <a:rPr lang="en-US" sz="2000" dirty="0" smtClean="0">
                <a:latin typeface="+mj-lt"/>
                <a:cs typeface="Helvetica" panose="020B0604020202020204" pitchFamily="34" charset="0"/>
              </a:rPr>
              <a:t> </a:t>
            </a:r>
            <a:r>
              <a:rPr 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74" name="Picture 2" descr="Paleo Proxy Data Image Coll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48"/>
          <a:stretch/>
        </p:blipFill>
        <p:spPr bwMode="auto">
          <a:xfrm>
            <a:off x="212563" y="4800600"/>
            <a:ext cx="3496727" cy="208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15086" r="37639" b="15023"/>
          <a:stretch/>
        </p:blipFill>
        <p:spPr bwMode="auto">
          <a:xfrm>
            <a:off x="4236061" y="1068309"/>
            <a:ext cx="4658579" cy="2990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ho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777" y="2752582"/>
            <a:ext cx="1037703" cy="7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236061" y="3360903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36061" y="3658321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8"/>
              </a:rPr>
              <a:t>www.neotomadb.org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068309"/>
            <a:ext cx="42360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Characteristics</a:t>
            </a:r>
          </a:p>
          <a:p>
            <a:pPr marL="466725" indent="-466725"/>
            <a:r>
              <a:rPr lang="en-US" dirty="0" smtClean="0"/>
              <a:t>Open data</a:t>
            </a:r>
          </a:p>
          <a:p>
            <a:pPr marL="466725" indent="-466725"/>
            <a:r>
              <a:rPr lang="en-US" dirty="0" smtClean="0"/>
              <a:t>Developed by domain </a:t>
            </a:r>
            <a:r>
              <a:rPr lang="en-US" dirty="0"/>
              <a:t>s</a:t>
            </a:r>
            <a:r>
              <a:rPr lang="en-US" dirty="0" smtClean="0"/>
              <a:t>cientists</a:t>
            </a:r>
          </a:p>
          <a:p>
            <a:pPr marL="466725" indent="-466725"/>
            <a:r>
              <a:rPr lang="en-US" dirty="0"/>
              <a:t>S</a:t>
            </a:r>
            <a:r>
              <a:rPr lang="en-US" dirty="0" smtClean="0"/>
              <a:t>tarted to support specific research questions, evolve from there</a:t>
            </a:r>
          </a:p>
          <a:p>
            <a:pPr marL="466725" indent="-466725"/>
            <a:r>
              <a:rPr lang="en-US" dirty="0" smtClean="0"/>
              <a:t>Add value via discipline-specific metadata, variable names,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7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alf Frame 9"/>
          <p:cNvSpPr/>
          <p:nvPr/>
        </p:nvSpPr>
        <p:spPr>
          <a:xfrm>
            <a:off x="2416175" y="4978400"/>
            <a:ext cx="1373188" cy="1039813"/>
          </a:xfrm>
          <a:prstGeom prst="halfFrame">
            <a:avLst>
              <a:gd name="adj1" fmla="val 9147"/>
              <a:gd name="adj2" fmla="val 9145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defRPr/>
            </a:pPr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Half Frame 10"/>
          <p:cNvSpPr/>
          <p:nvPr/>
        </p:nvSpPr>
        <p:spPr>
          <a:xfrm>
            <a:off x="3709988" y="3968750"/>
            <a:ext cx="1371600" cy="1090613"/>
          </a:xfrm>
          <a:prstGeom prst="halfFrame">
            <a:avLst>
              <a:gd name="adj1" fmla="val 9147"/>
              <a:gd name="adj2" fmla="val 9145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defRPr/>
            </a:pPr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480" name="TextBox 13"/>
          <p:cNvSpPr txBox="1">
            <a:spLocks noChangeArrowheads="1"/>
          </p:cNvSpPr>
          <p:nvPr/>
        </p:nvSpPr>
        <p:spPr bwMode="auto">
          <a:xfrm>
            <a:off x="3618390" y="3500735"/>
            <a:ext cx="14423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hangingPunct="0"/>
            <a:r>
              <a:rPr lang="en-US" dirty="0" smtClean="0">
                <a:solidFill>
                  <a:prstClr val="black"/>
                </a:solidFill>
                <a:latin typeface="Calibri" charset="0"/>
                <a:cs typeface="Calibri" charset="0"/>
              </a:rPr>
              <a:t>accessible</a:t>
            </a:r>
            <a:endParaRPr lang="en-US" dirty="0">
              <a:solidFill>
                <a:prstClr val="black"/>
              </a:solidFill>
              <a:latin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5908675"/>
            <a:ext cx="1468437" cy="4619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914400" eaLnBrk="0" hangingPunct="0"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  <a:cs typeface="Calibri"/>
              </a:rPr>
              <a:t>small data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69038" y="409575"/>
            <a:ext cx="2522537" cy="7699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r" defTabSz="914400" eaLnBrk="0" hangingPunct="0">
              <a:defRPr/>
            </a:pPr>
            <a:r>
              <a:rPr lang="en-US" sz="4400" b="1" dirty="0">
                <a:solidFill>
                  <a:prstClr val="white"/>
                </a:solidFill>
                <a:latin typeface="Calibri"/>
                <a:cs typeface="Calibri"/>
              </a:rPr>
              <a:t>BIG DATA</a:t>
            </a:r>
            <a:endParaRPr lang="en-US" sz="4400" dirty="0">
              <a:solidFill>
                <a:prstClr val="white"/>
              </a:solidFill>
              <a:latin typeface="Calibri"/>
              <a:cs typeface="Calibri"/>
            </a:endParaRPr>
          </a:p>
        </p:txBody>
      </p:sp>
      <p:sp>
        <p:nvSpPr>
          <p:cNvPr id="105483" name="TextBox 18"/>
          <p:cNvSpPr txBox="1">
            <a:spLocks noChangeArrowheads="1"/>
          </p:cNvSpPr>
          <p:nvPr/>
        </p:nvSpPr>
        <p:spPr bwMode="auto">
          <a:xfrm>
            <a:off x="2523838" y="4491335"/>
            <a:ext cx="1203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14400" eaLnBrk="0" hangingPunct="0"/>
            <a:r>
              <a:rPr lang="en-US" dirty="0" smtClean="0">
                <a:solidFill>
                  <a:prstClr val="black"/>
                </a:solidFill>
                <a:latin typeface="Calibri" charset="0"/>
                <a:cs typeface="Calibri" charset="0"/>
              </a:rPr>
              <a:t>findable</a:t>
            </a:r>
            <a:endParaRPr lang="en-US" dirty="0">
              <a:solidFill>
                <a:prstClr val="black"/>
              </a:solidFill>
              <a:latin typeface="Calibri" charset="0"/>
              <a:cs typeface="Calibri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82781" y="2316183"/>
            <a:ext cx="1350189" cy="1201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32449" y="3444169"/>
            <a:ext cx="1350189" cy="120100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6842" y="4645172"/>
            <a:ext cx="1350189" cy="120100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610003" y="5181600"/>
            <a:ext cx="1483211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914400" eaLnBrk="0" hangingPunct="0"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Calibri"/>
              </a:rPr>
              <a:t>identification,</a:t>
            </a:r>
          </a:p>
          <a:p>
            <a:pPr defTabSz="914400" eaLnBrk="0" hangingPunct="0"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Calibri"/>
              </a:rPr>
              <a:t>persistence</a:t>
            </a:r>
            <a:endParaRPr lang="en-US" sz="18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59225" y="4194175"/>
            <a:ext cx="1501245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914400" eaLnBrk="0" hangingPunct="0"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Calibri"/>
              </a:rPr>
              <a:t>authorization,</a:t>
            </a:r>
          </a:p>
          <a:p>
            <a:pPr defTabSz="914400" eaLnBrk="0" hangingPunct="0"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Calibri"/>
              </a:rPr>
              <a:t>protocols</a:t>
            </a:r>
            <a:endParaRPr lang="en-US" sz="18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2" name="Half Frame 11"/>
          <p:cNvSpPr/>
          <p:nvPr/>
        </p:nvSpPr>
        <p:spPr>
          <a:xfrm>
            <a:off x="5011738" y="2843213"/>
            <a:ext cx="1371600" cy="1212850"/>
          </a:xfrm>
          <a:prstGeom prst="halfFrame">
            <a:avLst>
              <a:gd name="adj1" fmla="val 9147"/>
              <a:gd name="adj2" fmla="val 9145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defRPr/>
            </a:pPr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Half Frame 12"/>
          <p:cNvSpPr/>
          <p:nvPr/>
        </p:nvSpPr>
        <p:spPr>
          <a:xfrm>
            <a:off x="6303963" y="1731963"/>
            <a:ext cx="1371600" cy="1212850"/>
          </a:xfrm>
          <a:prstGeom prst="halfFrame">
            <a:avLst>
              <a:gd name="adj1" fmla="val 9147"/>
              <a:gd name="adj2" fmla="val 9145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defRPr/>
            </a:pPr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16442" y="3038773"/>
            <a:ext cx="167585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14400" eaLnBrk="0" hangingPunct="0"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Calibri"/>
              </a:rPr>
              <a:t>context,</a:t>
            </a:r>
          </a:p>
          <a:p>
            <a:pPr defTabSz="914400" eaLnBrk="0" hangingPunct="0"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Calibri"/>
              </a:rPr>
              <a:t>provenance</a:t>
            </a:r>
            <a:endParaRPr lang="en-US" sz="18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428" y="1309192"/>
            <a:ext cx="1350189" cy="1201003"/>
          </a:xfrm>
          <a:prstGeom prst="rect">
            <a:avLst/>
          </a:prstGeom>
        </p:spPr>
      </p:pic>
      <p:sp>
        <p:nvSpPr>
          <p:cNvPr id="105492" name="TextBox 32"/>
          <p:cNvSpPr txBox="1">
            <a:spLocks noChangeArrowheads="1"/>
          </p:cNvSpPr>
          <p:nvPr/>
        </p:nvSpPr>
        <p:spPr bwMode="auto">
          <a:xfrm>
            <a:off x="4999841" y="2381548"/>
            <a:ext cx="13543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hangingPunct="0"/>
            <a:r>
              <a:rPr lang="en-US" dirty="0" smtClean="0">
                <a:solidFill>
                  <a:prstClr val="black"/>
                </a:solidFill>
                <a:latin typeface="Calibri" charset="0"/>
                <a:cs typeface="Calibri" charset="0"/>
              </a:rPr>
              <a:t>re-usable</a:t>
            </a:r>
            <a:endParaRPr lang="en-US" dirty="0">
              <a:solidFill>
                <a:prstClr val="black"/>
              </a:solidFill>
              <a:latin typeface="Calibri" charset="0"/>
              <a:cs typeface="Calibri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01661" y="1925300"/>
            <a:ext cx="2514498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14400" eaLnBrk="0" hangingPunct="0"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  <a:cs typeface="Calibri"/>
              </a:rPr>
              <a:t>harmonized, community governance &amp; input</a:t>
            </a:r>
            <a:endParaRPr lang="en-US" sz="180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05484" name="TextBox 21"/>
          <p:cNvSpPr txBox="1">
            <a:spLocks noChangeArrowheads="1"/>
          </p:cNvSpPr>
          <p:nvPr/>
        </p:nvSpPr>
        <p:spPr bwMode="auto">
          <a:xfrm>
            <a:off x="6303617" y="1270298"/>
            <a:ext cx="1897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0" hangingPunct="0"/>
            <a:r>
              <a:rPr lang="en-US" dirty="0" smtClean="0">
                <a:solidFill>
                  <a:prstClr val="black"/>
                </a:solidFill>
                <a:latin typeface="Calibri" charset="0"/>
                <a:cs typeface="Calibri" charset="0"/>
              </a:rPr>
              <a:t>interoperable</a:t>
            </a:r>
            <a:endParaRPr lang="en-US" dirty="0">
              <a:solidFill>
                <a:prstClr val="black"/>
              </a:solidFill>
              <a:latin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7786" y="13494"/>
            <a:ext cx="52342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Moving up the Value Chain:  Generic Depositories to Community-Led Repositories 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77556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Modified from </a:t>
            </a:r>
            <a:r>
              <a:rPr lang="en-US" sz="1800" dirty="0" smtClean="0"/>
              <a:t>Lehnert &amp; Hsu 2015 </a:t>
            </a:r>
            <a:r>
              <a:rPr lang="en-US" sz="1800" i="1" dirty="0" smtClean="0"/>
              <a:t>Elements</a:t>
            </a:r>
            <a:endParaRPr lang="en-US" sz="1800" i="1" dirty="0"/>
          </a:p>
        </p:txBody>
      </p:sp>
      <p:sp>
        <p:nvSpPr>
          <p:cNvPr id="25" name="Rectangle 24"/>
          <p:cNvSpPr/>
          <p:nvPr/>
        </p:nvSpPr>
        <p:spPr>
          <a:xfrm>
            <a:off x="4999841" y="1260097"/>
            <a:ext cx="4144159" cy="2934078"/>
          </a:xfrm>
          <a:prstGeom prst="rect">
            <a:avLst/>
          </a:prstGeom>
          <a:solidFill>
            <a:srgbClr val="D5FB82">
              <a:alpha val="23000"/>
            </a:srgbClr>
          </a:solidFill>
          <a:ln w="57150" cmpd="sng">
            <a:solidFill>
              <a:srgbClr val="5F88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 defTabSz="914400" eaLnBrk="0" hangingPunct="0"/>
            <a:r>
              <a:rPr lang="en-US" sz="2800" b="1" dirty="0" smtClean="0">
                <a:solidFill>
                  <a:srgbClr val="7EB606">
                    <a:lumMod val="75000"/>
                  </a:srgbClr>
                </a:solidFill>
                <a:latin typeface="Calibri"/>
              </a:rPr>
              <a:t>Community-</a:t>
            </a:r>
          </a:p>
          <a:p>
            <a:pPr algn="r" defTabSz="914400" eaLnBrk="0" hangingPunct="0"/>
            <a:r>
              <a:rPr lang="en-US" sz="2800" b="1" dirty="0" smtClean="0">
                <a:solidFill>
                  <a:srgbClr val="7EB606">
                    <a:lumMod val="75000"/>
                  </a:srgbClr>
                </a:solidFill>
                <a:latin typeface="Calibri"/>
              </a:rPr>
              <a:t>Led Repositories</a:t>
            </a:r>
            <a:endParaRPr lang="en-US" sz="2800" b="1" dirty="0">
              <a:solidFill>
                <a:srgbClr val="7EB60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16175" y="2819399"/>
            <a:ext cx="3212347" cy="3198813"/>
          </a:xfrm>
          <a:prstGeom prst="rect">
            <a:avLst/>
          </a:prstGeom>
          <a:solidFill>
            <a:schemeClr val="accent5">
              <a:lumMod val="40000"/>
              <a:lumOff val="60000"/>
              <a:alpha val="23000"/>
            </a:schemeClr>
          </a:solidFill>
          <a:ln w="57150" cmpd="sng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400" eaLnBrk="0" hangingPunct="0"/>
            <a:r>
              <a:rPr lang="en-US" sz="2800" b="1" dirty="0" smtClean="0">
                <a:solidFill>
                  <a:srgbClr val="5F8804"/>
                </a:solidFill>
                <a:latin typeface="Calibri"/>
              </a:rPr>
              <a:t>Generic Depositories</a:t>
            </a:r>
            <a:endParaRPr lang="en-US" sz="2800" b="1" dirty="0">
              <a:solidFill>
                <a:srgbClr val="5F8804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7456" y="5276153"/>
            <a:ext cx="3815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Dryad</a:t>
            </a:r>
          </a:p>
          <a:p>
            <a:r>
              <a:rPr lang="en-US" dirty="0" smtClean="0"/>
              <a:t>FigShare</a:t>
            </a:r>
          </a:p>
          <a:p>
            <a:r>
              <a:rPr lang="en-US" dirty="0" smtClean="0"/>
              <a:t>Journal Data Supplements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196031" y="4122002"/>
            <a:ext cx="1829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Neotoma</a:t>
            </a:r>
          </a:p>
          <a:p>
            <a:r>
              <a:rPr lang="en-US" dirty="0" smtClean="0"/>
              <a:t>PBDB</a:t>
            </a:r>
          </a:p>
          <a:p>
            <a:r>
              <a:rPr lang="en-US" dirty="0" err="1" smtClean="0"/>
              <a:t>LinkedEarth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775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069975"/>
            <a:ext cx="9124950" cy="4778375"/>
          </a:xfrm>
          <a:prstGeom prst="rect">
            <a:avLst/>
          </a:prstGeom>
        </p:spPr>
        <p:txBody>
          <a:bodyPr/>
          <a:lstStyle/>
          <a:p>
            <a:pPr marL="457200" indent="-457200">
              <a:buAutoNum type="arabicPeriod"/>
            </a:pPr>
            <a:r>
              <a:rPr lang="en-US" sz="3600" b="1" dirty="0" smtClean="0">
                <a:solidFill>
                  <a:srgbClr val="C00000"/>
                </a:solidFill>
              </a:rPr>
              <a:t>Part 1: </a:t>
            </a:r>
            <a:r>
              <a:rPr lang="en-US" sz="3600" dirty="0"/>
              <a:t>Paleoecoinformatics &amp; Community Curated Data </a:t>
            </a:r>
            <a:r>
              <a:rPr lang="en-US" sz="3600" dirty="0" smtClean="0"/>
              <a:t>Repositories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b="1" dirty="0">
                <a:solidFill>
                  <a:srgbClr val="C00000"/>
                </a:solidFill>
              </a:rPr>
              <a:t>Part </a:t>
            </a:r>
            <a:r>
              <a:rPr lang="en-US" sz="3600" b="1" dirty="0" smtClean="0">
                <a:solidFill>
                  <a:srgbClr val="C00000"/>
                </a:solidFill>
              </a:rPr>
              <a:t>2: </a:t>
            </a:r>
            <a:r>
              <a:rPr lang="en-US" sz="3600" dirty="0" smtClean="0"/>
              <a:t>Neotoma </a:t>
            </a:r>
            <a:r>
              <a:rPr lang="en-US" sz="3600" dirty="0"/>
              <a:t>Paleoecology </a:t>
            </a:r>
            <a:r>
              <a:rPr lang="en-US" sz="3600" dirty="0" smtClean="0"/>
              <a:t>Database</a:t>
            </a:r>
          </a:p>
          <a:p>
            <a:pPr marL="457200" indent="-457200">
              <a:buAutoNum type="arabicPeriod"/>
            </a:pPr>
            <a:endParaRPr lang="en-US" sz="3600" dirty="0"/>
          </a:p>
          <a:p>
            <a:pPr marL="457200" indent="-457200">
              <a:buAutoNum type="arabicPeriod"/>
            </a:pPr>
            <a:r>
              <a:rPr lang="en-US" sz="3600" b="1" dirty="0">
                <a:solidFill>
                  <a:srgbClr val="C00000"/>
                </a:solidFill>
              </a:rPr>
              <a:t>Part 3: </a:t>
            </a:r>
            <a:r>
              <a:rPr lang="en-US" sz="3600" dirty="0" smtClean="0"/>
              <a:t>Scientific</a:t>
            </a:r>
            <a:r>
              <a:rPr lang="en-US" sz="3600" i="1" dirty="0" smtClean="0"/>
              <a:t> </a:t>
            </a:r>
            <a:r>
              <a:rPr lang="en-US" sz="3600" dirty="0"/>
              <a:t>workflows and </a:t>
            </a:r>
            <a:r>
              <a:rPr lang="en-US" sz="3600" i="1" dirty="0" err="1"/>
              <a:t>neotoma</a:t>
            </a:r>
            <a:r>
              <a:rPr lang="en-US" sz="3600" dirty="0"/>
              <a:t> (R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61364" y="1191336"/>
            <a:ext cx="8857130" cy="934453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4231341"/>
            <a:ext cx="9018494" cy="1398494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2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76047" y="6236721"/>
            <a:ext cx="3587003" cy="687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3200" dirty="0" smtClean="0"/>
              <a:t>Neotoma Paleoecology DB:  </a:t>
            </a:r>
            <a:r>
              <a:rPr lang="en-US" sz="3200" b="1" dirty="0" smtClean="0"/>
              <a:t>Design </a:t>
            </a:r>
            <a:r>
              <a:rPr lang="en-US" sz="3200" b="1" dirty="0"/>
              <a:t>Concepts</a:t>
            </a:r>
            <a:endParaRPr lang="en-US" sz="3200" dirty="0" smtClean="0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-1" y="794412"/>
            <a:ext cx="5342966" cy="578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73050" indent="-273050" algn="l">
              <a:spcAft>
                <a:spcPts val="600"/>
              </a:spcAft>
              <a:buFont typeface="Arial" charset="0"/>
              <a:buChar char="•"/>
            </a:pPr>
            <a:r>
              <a:rPr lang="en-US" sz="2000" b="1" i="1" dirty="0" smtClean="0"/>
              <a:t>Spatiotemporal database</a:t>
            </a:r>
            <a:r>
              <a:rPr lang="en-US" sz="2000" dirty="0" smtClean="0"/>
              <a:t>:  species occurrences &amp; abundances in space and time</a:t>
            </a:r>
          </a:p>
          <a:p>
            <a:pPr marL="273050" indent="-273050">
              <a:spcAft>
                <a:spcPts val="600"/>
              </a:spcAft>
              <a:buFont typeface="Arial" charset="0"/>
              <a:buChar char="•"/>
            </a:pPr>
            <a:r>
              <a:rPr lang="en-US" sz="2000" b="1" i="1" dirty="0"/>
              <a:t>Open data </a:t>
            </a:r>
            <a:r>
              <a:rPr lang="en-US" sz="2000" dirty="0"/>
              <a:t>accessible via Explorer, APIs, R Neotoma</a:t>
            </a:r>
          </a:p>
          <a:p>
            <a:pPr marL="273050" indent="-273050" algn="l">
              <a:spcAft>
                <a:spcPts val="600"/>
              </a:spcAft>
              <a:buFont typeface="Arial" charset="0"/>
              <a:buChar char="•"/>
            </a:pPr>
            <a:r>
              <a:rPr lang="en-US" sz="2000" b="1" i="1" dirty="0" smtClean="0"/>
              <a:t>Curated by Community </a:t>
            </a:r>
            <a:r>
              <a:rPr lang="en-US" sz="2000" dirty="0" smtClean="0"/>
              <a:t>-&gt; High-Value Data</a:t>
            </a:r>
          </a:p>
          <a:p>
            <a:pPr marL="273050" indent="-273050" algn="l">
              <a:spcAft>
                <a:spcPts val="600"/>
              </a:spcAft>
              <a:buFont typeface="Arial" charset="0"/>
              <a:buChar char="•"/>
            </a:pPr>
            <a:r>
              <a:rPr lang="en-US" sz="2000" b="1" i="1" dirty="0" smtClean="0"/>
              <a:t>Centralized IT and Distributed Scientific Governance</a:t>
            </a:r>
            <a:r>
              <a:rPr lang="en-US" sz="2000" dirty="0" smtClean="0"/>
              <a:t>. Neotoma composed of </a:t>
            </a:r>
            <a:r>
              <a:rPr lang="en-US" sz="2000" dirty="0"/>
              <a:t>C</a:t>
            </a:r>
            <a:r>
              <a:rPr lang="en-US" sz="2000" dirty="0" smtClean="0"/>
              <a:t>onstituent</a:t>
            </a:r>
            <a:r>
              <a:rPr lang="en-US" sz="2000" i="1" dirty="0" smtClean="0"/>
              <a:t> </a:t>
            </a:r>
            <a:r>
              <a:rPr lang="en-US" sz="2000" dirty="0"/>
              <a:t>D</a:t>
            </a:r>
            <a:r>
              <a:rPr lang="en-US" sz="2000" dirty="0" smtClean="0"/>
              <a:t>atabases</a:t>
            </a:r>
            <a:r>
              <a:rPr lang="en-US" sz="2000" i="1" dirty="0" smtClean="0"/>
              <a:t> </a:t>
            </a:r>
            <a:r>
              <a:rPr lang="en-US" sz="2000" i="1" dirty="0"/>
              <a:t>(</a:t>
            </a:r>
            <a:r>
              <a:rPr lang="en-US" sz="2000" dirty="0"/>
              <a:t>e.g.  North American Pollen Database, FAUNMAP</a:t>
            </a:r>
            <a:r>
              <a:rPr lang="en-US" sz="2000" dirty="0" smtClean="0"/>
              <a:t>)</a:t>
            </a:r>
          </a:p>
          <a:p>
            <a:pPr marL="273050" indent="-273050">
              <a:spcAft>
                <a:spcPts val="600"/>
              </a:spcAft>
              <a:buFont typeface="Arial" charset="0"/>
              <a:buChar char="•"/>
            </a:pPr>
            <a:r>
              <a:rPr lang="en-US" sz="2000" b="1" i="1" dirty="0"/>
              <a:t>Age controls and age models </a:t>
            </a:r>
            <a:r>
              <a:rPr lang="en-US" sz="2000" dirty="0"/>
              <a:t>stored</a:t>
            </a:r>
          </a:p>
          <a:p>
            <a:pPr marL="273050" indent="-273050" algn="l">
              <a:spcAft>
                <a:spcPts val="600"/>
              </a:spcAft>
              <a:buFont typeface="Arial" charset="0"/>
              <a:buChar char="•"/>
            </a:pPr>
            <a:r>
              <a:rPr lang="en-US" sz="2000" b="1" i="1" dirty="0" smtClean="0"/>
              <a:t>Controlled Vocabularies </a:t>
            </a:r>
            <a:r>
              <a:rPr lang="en-US" sz="2000" dirty="0" smtClean="0"/>
              <a:t>for variable names and taxonomy</a:t>
            </a:r>
            <a:endParaRPr lang="en-US" sz="2000" dirty="0"/>
          </a:p>
          <a:p>
            <a:pPr marL="273050" indent="-273050">
              <a:spcAft>
                <a:spcPts val="600"/>
              </a:spcAft>
              <a:buFont typeface="Arial" charset="0"/>
              <a:buChar char="•"/>
            </a:pPr>
            <a:r>
              <a:rPr lang="en-US" sz="2000" b="1" i="1" dirty="0" smtClean="0"/>
              <a:t>Broad user community</a:t>
            </a:r>
            <a:r>
              <a:rPr lang="en-US" sz="2000" dirty="0" smtClean="0"/>
              <a:t>: Paleoecologists, </a:t>
            </a:r>
            <a:r>
              <a:rPr lang="en-US" sz="2000" dirty="0"/>
              <a:t>ecosystem </a:t>
            </a:r>
            <a:r>
              <a:rPr lang="en-US" sz="2000" dirty="0" err="1" smtClean="0"/>
              <a:t>modellers</a:t>
            </a:r>
            <a:r>
              <a:rPr lang="en-US" sz="2000" dirty="0" smtClean="0"/>
              <a:t>, paleoclimatologists, biogeographers, educators, … </a:t>
            </a:r>
            <a:endParaRPr lang="en-US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0" t="43320" r="45474" b="12284"/>
          <a:stretch/>
        </p:blipFill>
        <p:spPr bwMode="auto">
          <a:xfrm>
            <a:off x="5342964" y="3164457"/>
            <a:ext cx="3621741" cy="294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867" y="6242537"/>
            <a:ext cx="823232" cy="5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679049" y="6236721"/>
            <a:ext cx="1903075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atin typeface="Forte" pitchFamily="66" charset="0"/>
              </a:rPr>
              <a:t>Neotoma DB</a:t>
            </a:r>
            <a:endParaRPr lang="en-US" dirty="0">
              <a:latin typeface="Forte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40949" y="6476989"/>
            <a:ext cx="2522101" cy="400110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sz="2000" dirty="0">
                <a:hlinkClick r:id="rId4"/>
              </a:rPr>
              <a:t>www.neotomadb.org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15086" r="37639" b="15023"/>
          <a:stretch/>
        </p:blipFill>
        <p:spPr bwMode="auto">
          <a:xfrm>
            <a:off x="5396462" y="794412"/>
            <a:ext cx="3747538" cy="240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020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5809129" cy="6096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ＭＳ Ｐゴシック" pitchFamily="-80" charset="-128"/>
                <a:cs typeface="ＭＳ Ｐゴシック" pitchFamily="-80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pitchFamily="-80" charset="-128"/>
                <a:cs typeface="ＭＳ Ｐゴシック" pitchFamily="-80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80" charset="0"/>
                <a:ea typeface="ＭＳ Ｐゴシック" pitchFamily="-80" charset="-128"/>
                <a:cs typeface="ＭＳ Ｐゴシック" pitchFamily="-80" charset="-128"/>
              </a:defRPr>
            </a:lvl9pPr>
          </a:lstStyle>
          <a:p>
            <a:r>
              <a:rPr lang="en-US" sz="3200" dirty="0" smtClean="0"/>
              <a:t>Neotoma Software Ecosystem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600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_Template_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UW_Template_Logo</Template>
  <TotalTime>36717</TotalTime>
  <Words>1131</Words>
  <Application>Microsoft Office PowerPoint</Application>
  <PresentationFormat>On-screen Show (4:3)</PresentationFormat>
  <Paragraphs>379</Paragraphs>
  <Slides>29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UW_Template_Logo</vt:lpstr>
      <vt:lpstr>Paleoecoinformatics, Neotoma DB, and Scientific Workflows  Jack Williams &amp; Simon Goring</vt:lpstr>
      <vt:lpstr>Macro-Scale Ecology Requires requires collaboration among at least four major groups</vt:lpstr>
      <vt:lpstr>Informatics:   designing systems that deliver the right information, to the right person in the right place and time, in the right way.   (Wikipedia)</vt:lpstr>
      <vt:lpstr>Paleodata: Key characteristics</vt:lpstr>
      <vt:lpstr>Community Curated Data Repositories (CCDRs) have emerged to tackle macro-scale questions</vt:lpstr>
      <vt:lpstr>PowerPoint Presentation</vt:lpstr>
      <vt:lpstr>PowerPoint Presentation</vt:lpstr>
      <vt:lpstr>Neotoma Paleoecology DB:  Design Concepts</vt:lpstr>
      <vt:lpstr>PowerPoint Presentation</vt:lpstr>
      <vt:lpstr>Neotoma Explorer     (Finding/Exploring/Getting Data)</vt:lpstr>
      <vt:lpstr>Neotoma APIs            (Finding/Exploring/Getting Data)</vt:lpstr>
      <vt:lpstr>Tilia  (Putting Data into Neotoma)</vt:lpstr>
      <vt:lpstr>Neotoma Resources</vt:lpstr>
      <vt:lpstr>PowerPoint Presentation</vt:lpstr>
      <vt:lpstr>Key Concepts: Sites, Collection Units, Analysis Units, Samples, Datasets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Paleodata Workflows: Linear or Cycles?</vt:lpstr>
      <vt:lpstr>Next-Generation PaleoData Workflows</vt:lpstr>
      <vt:lpstr>Reconstructing Vegetation for last 2 ka: Neotoma – PalEON integrated workflow</vt:lpstr>
      <vt:lpstr>Neotoma R Porting Neotoma data to R environment</vt:lpstr>
      <vt:lpstr>PowerPoint Presentation</vt:lpstr>
      <vt:lpstr>Extra Slides</vt:lpstr>
      <vt:lpstr>Paleoecoinformatics occupies the intersection among several informatics domains </vt:lpstr>
      <vt:lpstr>Paleoecoinformatics: the collection, organization, analysis, synthesis, and curation of paleoecological data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Williams</dc:creator>
  <cp:lastModifiedBy>Jack W Williams</cp:lastModifiedBy>
  <cp:revision>550</cp:revision>
  <cp:lastPrinted>2010-09-02T16:26:05Z</cp:lastPrinted>
  <dcterms:created xsi:type="dcterms:W3CDTF">2012-02-17T21:55:00Z</dcterms:created>
  <dcterms:modified xsi:type="dcterms:W3CDTF">2016-08-14T15:23:39Z</dcterms:modified>
</cp:coreProperties>
</file>